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465"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94"/>
  </p:normalViewPr>
  <p:slideViewPr>
    <p:cSldViewPr snapToGrid="0" snapToObjects="1">
      <p:cViewPr varScale="1">
        <p:scale>
          <a:sx n="118" d="100"/>
          <a:sy n="118" d="100"/>
        </p:scale>
        <p:origin x="80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DE2F-197E-DB4C-B9C4-842E4E0253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0FC13C-F2D2-E44E-8702-1E3AD768E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87406CF-B4FB-D64A-A4C7-F067777AA97D}"/>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5" name="Footer Placeholder 4">
            <a:extLst>
              <a:ext uri="{FF2B5EF4-FFF2-40B4-BE49-F238E27FC236}">
                <a16:creationId xmlns:a16="http://schemas.microsoft.com/office/drawing/2014/main" id="{4957F16B-B4E5-EF45-B9EA-5BD061E987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D0903B-A7AE-2748-8562-20674E621CE8}"/>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3634409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4275A-890C-2947-BAF4-D94D4C1FD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5267AE-6D2D-BA4F-8ACA-AF73D6E7A4C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EB1611-D504-BD4D-80B9-EBA36EC57D70}"/>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5" name="Footer Placeholder 4">
            <a:extLst>
              <a:ext uri="{FF2B5EF4-FFF2-40B4-BE49-F238E27FC236}">
                <a16:creationId xmlns:a16="http://schemas.microsoft.com/office/drawing/2014/main" id="{3BCC1465-4108-A649-8F30-494C1502E9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1EC853-BADB-0548-80F8-3A21E65C679D}"/>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1228039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667BB3-565E-DF45-B386-753C077279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DE55F1-4490-B448-A60B-15B60D336B2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11E785-6E09-794B-980B-821B5188E3F0}"/>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5" name="Footer Placeholder 4">
            <a:extLst>
              <a:ext uri="{FF2B5EF4-FFF2-40B4-BE49-F238E27FC236}">
                <a16:creationId xmlns:a16="http://schemas.microsoft.com/office/drawing/2014/main" id="{32C68B6A-22D4-8B4E-AC39-4C05B1409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51FFDE-8ECA-9346-A176-383CE33841F9}"/>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281699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65B46-16D7-8647-965A-492108282B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F87314-BC82-9545-84FA-6BB4EA9DE4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3CEFAA-8F4D-D645-8646-3C601FB38BD0}"/>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5" name="Footer Placeholder 4">
            <a:extLst>
              <a:ext uri="{FF2B5EF4-FFF2-40B4-BE49-F238E27FC236}">
                <a16:creationId xmlns:a16="http://schemas.microsoft.com/office/drawing/2014/main" id="{4C64A899-488D-E94E-9AC1-E1E5C80AF0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0470AC-84B6-1A44-BA85-1E047F9EFE64}"/>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3927123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65283-53B6-0A40-89D4-30442F3174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0E0E6A-C6EB-194F-BDF9-BE8525B20E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6BCF4B-6E12-294F-B334-68ABAFE594DB}"/>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5" name="Footer Placeholder 4">
            <a:extLst>
              <a:ext uri="{FF2B5EF4-FFF2-40B4-BE49-F238E27FC236}">
                <a16:creationId xmlns:a16="http://schemas.microsoft.com/office/drawing/2014/main" id="{7A8682D7-4E83-D74D-8326-0177DF7F63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FE65F2-A8AE-EA4E-B4F2-021FAE3E9E54}"/>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1926147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801DD-5F89-6E48-B99A-479828DC9F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CFD13D-56A5-F349-AC80-A018A1050E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6088A3-9BE7-E44F-8318-AD2CD8E5BD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5D2A4B9-2EBD-BF4C-A3EB-DF9F9034558D}"/>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6" name="Footer Placeholder 5">
            <a:extLst>
              <a:ext uri="{FF2B5EF4-FFF2-40B4-BE49-F238E27FC236}">
                <a16:creationId xmlns:a16="http://schemas.microsoft.com/office/drawing/2014/main" id="{665DC102-A969-C448-BF6C-6CDB9EB271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B38231-DA56-BD41-8979-59A3CCD2630E}"/>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3853731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247C5-87F7-1244-86E7-6951C28367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3533252-1FEA-4C4A-92E7-B6BF928580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7BD08D-5E03-104E-B076-C2E7CD05B2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3B141F6-D864-AD44-AA8C-75F83E7B2D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8BE483-5A42-B74E-8CAA-A6976378145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997653-9524-8840-95DE-EC2918A103DD}"/>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8" name="Footer Placeholder 7">
            <a:extLst>
              <a:ext uri="{FF2B5EF4-FFF2-40B4-BE49-F238E27FC236}">
                <a16:creationId xmlns:a16="http://schemas.microsoft.com/office/drawing/2014/main" id="{7A597F65-D35E-E740-9093-1675568BBA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380968D-C2A5-D940-A5B3-028B27417B06}"/>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3870328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D8834-622C-1049-84D1-A24D0CD7D6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29E698-DF37-4A48-A765-FF023059C21A}"/>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4" name="Footer Placeholder 3">
            <a:extLst>
              <a:ext uri="{FF2B5EF4-FFF2-40B4-BE49-F238E27FC236}">
                <a16:creationId xmlns:a16="http://schemas.microsoft.com/office/drawing/2014/main" id="{356D1B06-FAF5-E448-86A4-2E2F0A2409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C7DE4D-A23E-6F48-A33C-C443D4BF8F9A}"/>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2867644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9B96B-26DA-E346-8022-BBCE5DC1A639}"/>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3" name="Footer Placeholder 2">
            <a:extLst>
              <a:ext uri="{FF2B5EF4-FFF2-40B4-BE49-F238E27FC236}">
                <a16:creationId xmlns:a16="http://schemas.microsoft.com/office/drawing/2014/main" id="{76E10383-0BE2-3143-97C3-EE80648B8E7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6332F1-13AE-2145-A5A9-7E494F1129D0}"/>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1679002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7FAA3-8D3E-634B-ADC7-CB631A74C5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2AF2A47-C400-954A-81C7-E4F20A0BB8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82662F-9D5A-F047-A3A2-D674620D34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A11A61-F292-DB47-982C-DAAA2155D4F3}"/>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6" name="Footer Placeholder 5">
            <a:extLst>
              <a:ext uri="{FF2B5EF4-FFF2-40B4-BE49-F238E27FC236}">
                <a16:creationId xmlns:a16="http://schemas.microsoft.com/office/drawing/2014/main" id="{D8D41317-7604-8645-B4D8-6D627A478A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856D8C-34E2-C543-B263-1AE33487DAEA}"/>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2060850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0293A-EAFD-4542-975E-6429FA9ADA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C41D2E-38AC-544D-9CFF-6CAB1EEF97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AAEF6A9-6EDD-8944-A7E4-4C923A7217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F3F38C-E95B-6640-9857-B9E242ECE12E}"/>
              </a:ext>
            </a:extLst>
          </p:cNvPr>
          <p:cNvSpPr>
            <a:spLocks noGrp="1"/>
          </p:cNvSpPr>
          <p:nvPr>
            <p:ph type="dt" sz="half" idx="10"/>
          </p:nvPr>
        </p:nvSpPr>
        <p:spPr/>
        <p:txBody>
          <a:bodyPr/>
          <a:lstStyle/>
          <a:p>
            <a:fld id="{0E17A37F-1B16-7049-8DCA-90B0016AE647}" type="datetimeFigureOut">
              <a:rPr lang="en-US" smtClean="0"/>
              <a:t>6/27/19</a:t>
            </a:fld>
            <a:endParaRPr lang="en-US"/>
          </a:p>
        </p:txBody>
      </p:sp>
      <p:sp>
        <p:nvSpPr>
          <p:cNvPr id="6" name="Footer Placeholder 5">
            <a:extLst>
              <a:ext uri="{FF2B5EF4-FFF2-40B4-BE49-F238E27FC236}">
                <a16:creationId xmlns:a16="http://schemas.microsoft.com/office/drawing/2014/main" id="{0E916F71-198B-4F4A-88EC-21A540414B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6EFBB0-C4A9-6543-A0C1-E79202FC634D}"/>
              </a:ext>
            </a:extLst>
          </p:cNvPr>
          <p:cNvSpPr>
            <a:spLocks noGrp="1"/>
          </p:cNvSpPr>
          <p:nvPr>
            <p:ph type="sldNum" sz="quarter" idx="12"/>
          </p:nvPr>
        </p:nvSpPr>
        <p:spPr/>
        <p:txBody>
          <a:bodyPr/>
          <a:lstStyle/>
          <a:p>
            <a:fld id="{C02B87C7-30D1-944B-8CBC-D881C6F1395E}" type="slidenum">
              <a:rPr lang="en-US" smtClean="0"/>
              <a:t>‹#›</a:t>
            </a:fld>
            <a:endParaRPr lang="en-US"/>
          </a:p>
        </p:txBody>
      </p:sp>
    </p:spTree>
    <p:extLst>
      <p:ext uri="{BB962C8B-B14F-4D97-AF65-F5344CB8AC3E}">
        <p14:creationId xmlns:p14="http://schemas.microsoft.com/office/powerpoint/2010/main" val="2102311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CCD191-75A9-9D45-8864-28DF324FC3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D4292E-3D6D-7B4C-8FBB-CE48B91686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E3F32A-CCC2-9D43-B0B6-45E657B97D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17A37F-1B16-7049-8DCA-90B0016AE647}" type="datetimeFigureOut">
              <a:rPr lang="en-US" smtClean="0"/>
              <a:t>6/27/19</a:t>
            </a:fld>
            <a:endParaRPr lang="en-US"/>
          </a:p>
        </p:txBody>
      </p:sp>
      <p:sp>
        <p:nvSpPr>
          <p:cNvPr id="5" name="Footer Placeholder 4">
            <a:extLst>
              <a:ext uri="{FF2B5EF4-FFF2-40B4-BE49-F238E27FC236}">
                <a16:creationId xmlns:a16="http://schemas.microsoft.com/office/drawing/2014/main" id="{A380E0C5-1839-9046-A50E-D038B2FCA4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D14BE42-A942-AB41-BF09-2AA3DC3596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B87C7-30D1-944B-8CBC-D881C6F1395E}" type="slidenum">
              <a:rPr lang="en-US" smtClean="0"/>
              <a:t>‹#›</a:t>
            </a:fld>
            <a:endParaRPr lang="en-US"/>
          </a:p>
        </p:txBody>
      </p:sp>
    </p:spTree>
    <p:extLst>
      <p:ext uri="{BB962C8B-B14F-4D97-AF65-F5344CB8AC3E}">
        <p14:creationId xmlns:p14="http://schemas.microsoft.com/office/powerpoint/2010/main" val="2594987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92364-B074-5440-A173-30233FE8239E}"/>
              </a:ext>
            </a:extLst>
          </p:cNvPr>
          <p:cNvSpPr>
            <a:spLocks noGrp="1"/>
          </p:cNvSpPr>
          <p:nvPr>
            <p:ph type="title"/>
          </p:nvPr>
        </p:nvSpPr>
        <p:spPr/>
        <p:txBody>
          <a:bodyPr/>
          <a:lstStyle/>
          <a:p>
            <a:r>
              <a:rPr lang="en-US" dirty="0"/>
              <a:t>Categorical Independent Variables</a:t>
            </a:r>
          </a:p>
        </p:txBody>
      </p:sp>
      <p:sp>
        <p:nvSpPr>
          <p:cNvPr id="3" name="Content Placeholder 2">
            <a:extLst>
              <a:ext uri="{FF2B5EF4-FFF2-40B4-BE49-F238E27FC236}">
                <a16:creationId xmlns:a16="http://schemas.microsoft.com/office/drawing/2014/main" id="{6EE4F76C-238C-5C4B-BDCE-26FA11F28924}"/>
              </a:ext>
            </a:extLst>
          </p:cNvPr>
          <p:cNvSpPr>
            <a:spLocks noGrp="1"/>
          </p:cNvSpPr>
          <p:nvPr>
            <p:ph idx="1"/>
          </p:nvPr>
        </p:nvSpPr>
        <p:spPr/>
        <p:txBody>
          <a:bodyPr/>
          <a:lstStyle/>
          <a:p>
            <a:pPr marL="0" indent="0">
              <a:buNone/>
            </a:pPr>
            <a:r>
              <a:rPr lang="en-US" sz="1600" dirty="0"/>
              <a:t>Imagine that you run a local coffee shop and are trying to understand the determinants of your customers’ demand for coffee. Over the past year you have randomly varied the price you charge for coffee each week (</a:t>
            </a:r>
            <a:r>
              <a:rPr lang="en-US" sz="1600" i="1" dirty="0"/>
              <a:t>p</a:t>
            </a:r>
            <a:r>
              <a:rPr lang="en-US" sz="1600" i="1" baseline="-25000" dirty="0"/>
              <a:t>i</a:t>
            </a:r>
            <a:r>
              <a:rPr lang="en-US" sz="1600" dirty="0"/>
              <a:t>) and recorded how many cups you sell each week (</a:t>
            </a:r>
            <a:r>
              <a:rPr lang="en-US" sz="1600" i="1" dirty="0"/>
              <a:t>q</a:t>
            </a:r>
            <a:r>
              <a:rPr lang="en-US" sz="1600" i="1" baseline="-25000" dirty="0"/>
              <a:t>i</a:t>
            </a:r>
            <a:r>
              <a:rPr lang="en-US" sz="1600" dirty="0"/>
              <a:t>). </a:t>
            </a:r>
          </a:p>
          <a:p>
            <a:pPr marL="0" indent="0">
              <a:buNone/>
            </a:pPr>
            <a:endParaRPr lang="en-US" sz="1600" dirty="0"/>
          </a:p>
          <a:p>
            <a:pPr marL="0" indent="0">
              <a:buNone/>
            </a:pPr>
            <a:r>
              <a:rPr lang="en-US" sz="1600" dirty="0"/>
              <a:t>You have also created a variable (</a:t>
            </a:r>
            <a:r>
              <a:rPr lang="en-US" sz="1600" i="1" dirty="0" err="1"/>
              <a:t>season</a:t>
            </a:r>
            <a:r>
              <a:rPr lang="en-US" sz="1600" i="1" baseline="-25000" dirty="0" err="1"/>
              <a:t>i</a:t>
            </a:r>
            <a:r>
              <a:rPr lang="en-US" sz="1600" dirty="0"/>
              <a:t>) that is coded as 1 for spring, 2 for summer, 3 for fall, and 4 for winter.</a:t>
            </a:r>
          </a:p>
          <a:p>
            <a:pPr marL="0" indent="0">
              <a:buNone/>
            </a:pPr>
            <a:endParaRPr lang="en-US" sz="1600" dirty="0"/>
          </a:p>
          <a:p>
            <a:pPr marL="457200" indent="-457200">
              <a:buAutoNum type="arabicPeriod"/>
            </a:pPr>
            <a:r>
              <a:rPr lang="en-US" sz="1600" dirty="0"/>
              <a:t>How would you interpret the coefficient on season in the following model?</a:t>
            </a:r>
          </a:p>
          <a:p>
            <a:pPr marL="457200" indent="-457200">
              <a:buAutoNum type="arabicPeriod"/>
            </a:pPr>
            <a:endParaRPr lang="en-US" sz="1600" dirty="0"/>
          </a:p>
          <a:p>
            <a:pPr marL="457200" indent="-457200">
              <a:buAutoNum type="arabicPeriod"/>
            </a:pPr>
            <a:endParaRPr lang="en-US" sz="1600" dirty="0"/>
          </a:p>
          <a:p>
            <a:pPr marL="457200" indent="-457200">
              <a:buFont typeface="Arial" pitchFamily="34" charset="0"/>
              <a:buAutoNum type="arabicPeriod"/>
            </a:pPr>
            <a:endParaRPr lang="en-CA" sz="1600" dirty="0"/>
          </a:p>
          <a:p>
            <a:pPr marL="457200" indent="-457200">
              <a:buFont typeface="Arial" pitchFamily="34" charset="0"/>
              <a:buAutoNum type="arabicPeriod"/>
            </a:pPr>
            <a:r>
              <a:rPr lang="en-CA" sz="1600" dirty="0"/>
              <a:t>What assumption are you making about the effects of the different seasons in this model?</a:t>
            </a:r>
            <a:endParaRPr lang="en-US" sz="1600" dirty="0"/>
          </a:p>
          <a:p>
            <a:pPr marL="457200" indent="-457200">
              <a:buAutoNum type="arabicPeriod"/>
            </a:pPr>
            <a:endParaRPr lang="en-US" sz="1600" dirty="0"/>
          </a:p>
          <a:p>
            <a:pPr marL="457200" indent="-457200">
              <a:buAutoNum type="arabicPeriod"/>
            </a:pPr>
            <a:r>
              <a:rPr lang="en-US" sz="1600" dirty="0"/>
              <a:t>Can you think of a better way to control for season in your model?</a:t>
            </a:r>
          </a:p>
        </p:txBody>
      </p:sp>
      <p:sp>
        <p:nvSpPr>
          <p:cNvPr id="4" name="Slide Number Placeholder 3">
            <a:extLst>
              <a:ext uri="{FF2B5EF4-FFF2-40B4-BE49-F238E27FC236}">
                <a16:creationId xmlns:a16="http://schemas.microsoft.com/office/drawing/2014/main" id="{2B83C1DD-7E91-804D-BC3D-71D131657A43}"/>
              </a:ext>
            </a:extLst>
          </p:cNvPr>
          <p:cNvSpPr>
            <a:spLocks noGrp="1"/>
          </p:cNvSpPr>
          <p:nvPr>
            <p:ph type="sldNum" sz="quarter" idx="12"/>
          </p:nvPr>
        </p:nvSpPr>
        <p:spPr/>
        <p:txBody>
          <a:bodyPr/>
          <a:lstStyle/>
          <a:p>
            <a:pPr>
              <a:defRPr/>
            </a:pPr>
            <a:fld id="{9BEE6763-79C4-AC48-87F9-18ABA16D0043}" type="slidenum">
              <a:rPr lang="en-US" smtClean="0"/>
              <a:pPr>
                <a:defRPr/>
              </a:pPr>
              <a:t>1</a:t>
            </a:fld>
            <a:endParaRPr lang="en-US"/>
          </a:p>
        </p:txBody>
      </p:sp>
      <p:pic>
        <p:nvPicPr>
          <p:cNvPr id="5" name="Picture 4">
            <a:extLst>
              <a:ext uri="{FF2B5EF4-FFF2-40B4-BE49-F238E27FC236}">
                <a16:creationId xmlns:a16="http://schemas.microsoft.com/office/drawing/2014/main" id="{9CBAD610-C60B-D045-AE60-2DF8B3312D88}"/>
              </a:ext>
            </a:extLst>
          </p:cNvPr>
          <p:cNvPicPr>
            <a:picLocks noChangeAspect="1"/>
          </p:cNvPicPr>
          <p:nvPr/>
        </p:nvPicPr>
        <p:blipFill>
          <a:blip r:embed="rId2"/>
          <a:stretch>
            <a:fillRect/>
          </a:stretch>
        </p:blipFill>
        <p:spPr>
          <a:xfrm>
            <a:off x="3505200" y="4191000"/>
            <a:ext cx="4686300" cy="304800"/>
          </a:xfrm>
          <a:prstGeom prst="rect">
            <a:avLst/>
          </a:prstGeom>
        </p:spPr>
      </p:pic>
    </p:spTree>
    <p:extLst>
      <p:ext uri="{BB962C8B-B14F-4D97-AF65-F5344CB8AC3E}">
        <p14:creationId xmlns:p14="http://schemas.microsoft.com/office/powerpoint/2010/main" val="28328269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Words>
  <Application>Microsoft Macintosh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Categorical Independent Variables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Categorical Independent Variables</dc:title>
  <dc:creator>Microsoft Office User</dc:creator>
  <cp:lastModifiedBy>Microsoft Office User</cp:lastModifiedBy>
  <cp:revision>1</cp:revision>
  <dcterms:created xsi:type="dcterms:W3CDTF">2019-06-27T21:03:40Z</dcterms:created>
  <dcterms:modified xsi:type="dcterms:W3CDTF">2019-06-27T21:04:21Z</dcterms:modified>
</cp:coreProperties>
</file>