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547" r:id="rId2"/>
    <p:sldId id="541" r:id="rId3"/>
    <p:sldId id="515" r:id="rId4"/>
    <p:sldId id="517" r:id="rId5"/>
    <p:sldId id="552" r:id="rId6"/>
    <p:sldId id="54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2927A-6AEC-654C-974E-6536E513A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95AC7E-948E-C142-8146-96E0DA823D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DA371-8D86-4347-B0BA-2ED5BB90F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0CA15-F0AB-D344-A9F4-B4C43B57A953}" type="datetimeFigureOut">
              <a:rPr lang="en-US" smtClean="0"/>
              <a:t>7/11/19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A081A-B9D2-E846-A2DC-E370BA2AE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93CB5-E915-AB47-A801-6BDAE66F6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13DA-F0BE-D146-B6F0-636C0B217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527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0FB69-F601-F14D-B1E2-B89FE5F03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F0A15A-E64B-254D-8651-C946BA7C59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C462C-BD19-D743-8211-2540DFEA7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0CA15-F0AB-D344-A9F4-B4C43B57A953}" type="datetimeFigureOut">
              <a:rPr lang="en-US" smtClean="0"/>
              <a:t>7/11/19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2437E1-25A2-674D-AF0E-B4B52DB75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11DD59-5AAA-5E4A-A24A-31F05EB25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13DA-F0BE-D146-B6F0-636C0B217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67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622760-E1C1-2C44-A019-9E6DBD118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95D6D9-09C4-E949-B876-860C46AD91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E27524-439F-0548-9088-1371BCFD7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0CA15-F0AB-D344-A9F4-B4C43B57A953}" type="datetimeFigureOut">
              <a:rPr lang="en-US" smtClean="0"/>
              <a:t>7/11/19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F1BBA0-892A-394A-A77B-60D9579C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E0A55-2867-E44E-8A39-C26AA0C72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13DA-F0BE-D146-B6F0-636C0B217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96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FF9F8-FC45-3846-93BF-AFCFC1E8F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970FF-A879-B44D-B6E8-AD25230C0C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B703BB-DFDB-6747-8FD7-0F2C9A7B3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0CA15-F0AB-D344-A9F4-B4C43B57A953}" type="datetimeFigureOut">
              <a:rPr lang="en-US" smtClean="0"/>
              <a:t>7/11/19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E792D-61BF-A843-A227-35B7FB1B3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F2C33B-5EBA-0346-A72C-71A8A8C9C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13DA-F0BE-D146-B6F0-636C0B217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046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6092A-0201-A44F-AAA0-6CBC33DCD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5CA03-0F15-8642-A5F4-496B78AADE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0C5A8-F578-4F4B-8C1E-9102055D3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0CA15-F0AB-D344-A9F4-B4C43B57A953}" type="datetimeFigureOut">
              <a:rPr lang="en-US" smtClean="0"/>
              <a:t>7/11/19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1C2A7-B289-824C-BC8D-681C8ABD7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3EBE04-9BAA-1E48-9F0C-589D63065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13DA-F0BE-D146-B6F0-636C0B217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58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E004-0C9D-B943-81FF-526007519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EF53B-4773-B44A-B0D8-B8FBFFDB62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869141-7EFB-A047-B97A-2E76D4370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DBA931-2841-5B47-AC69-348049E43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0CA15-F0AB-D344-A9F4-B4C43B57A953}" type="datetimeFigureOut">
              <a:rPr lang="en-US" smtClean="0"/>
              <a:t>7/11/19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E49486-9E7C-E944-8031-B3C9742E5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E20B66-B874-154D-BE29-561C52A49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13DA-F0BE-D146-B6F0-636C0B217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978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A938A-057F-9942-B77C-A5ADCA7B2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B9E8D1-942F-C540-88E1-ADD6629F3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C34E87-FA91-A242-B447-4F3F21E7AF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E1CDD5-C59A-B640-8D7B-826EAE1826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10F5E7-1F83-1447-BC51-D262A257EE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EF7F64-FA3F-E24D-B08A-635EFE45F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0CA15-F0AB-D344-A9F4-B4C43B57A953}" type="datetimeFigureOut">
              <a:rPr lang="en-US" smtClean="0"/>
              <a:t>7/11/19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2A3123-B037-C54B-A5B2-490F91162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9CE8A2-EEDE-E042-A039-DEFC6074C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13DA-F0BE-D146-B6F0-636C0B217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163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714E1-BE48-5C4F-A941-79B161037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850C11-E4B9-2E41-81C7-BEB85502A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0CA15-F0AB-D344-A9F4-B4C43B57A953}" type="datetimeFigureOut">
              <a:rPr lang="en-US" smtClean="0"/>
              <a:t>7/11/19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C47A4E-333B-4847-85BA-A28709BA8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65EE50-26F3-EF41-A9E1-F0BDB5421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13DA-F0BE-D146-B6F0-636C0B217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93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DE068F-5DE4-1049-96D5-722D6BB32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0CA15-F0AB-D344-A9F4-B4C43B57A953}" type="datetimeFigureOut">
              <a:rPr lang="en-US" smtClean="0"/>
              <a:t>7/11/19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3F9DC6-C928-FB4A-96D8-DEA7E6536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82E18-EBA0-514C-95DB-C68FBDD19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13DA-F0BE-D146-B6F0-636C0B217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56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C83FD-6AA4-9C45-86C2-1C442B448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37D6D-42BD-9C41-BC79-050F319320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36CA56-22E4-2843-A569-A09254228D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77A7A8-E813-A149-8A7A-6B9314839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0CA15-F0AB-D344-A9F4-B4C43B57A953}" type="datetimeFigureOut">
              <a:rPr lang="en-US" smtClean="0"/>
              <a:t>7/11/19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49BF66-918A-C844-A6CC-6EA243BCC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8123EE-0BA6-F94D-85D4-4A37592D3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13DA-F0BE-D146-B6F0-636C0B217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835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15133-2583-C840-AED5-96435D938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F5743A-8B0B-6648-B51C-8EF0A8F141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43784E-5BB5-7C40-9F9C-9E58F0B841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55206C-9985-C049-859C-0461D5CD5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0CA15-F0AB-D344-A9F4-B4C43B57A953}" type="datetimeFigureOut">
              <a:rPr lang="en-US" smtClean="0"/>
              <a:t>7/11/19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A9A8CC-C4A6-D64A-866D-FC18D5E9E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ABE694-0D3B-B94F-85D6-41BA6F2A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513DA-F0BE-D146-B6F0-636C0B217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08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5516E9-37A9-CF49-A1D6-2022FFD75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0C5CCD-DC36-D54D-8BD6-E1B65452F7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A1393E-BF46-F14E-8863-1D13BE6A30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0CA15-F0AB-D344-A9F4-B4C43B57A953}" type="datetimeFigureOut">
              <a:rPr lang="en-US" smtClean="0"/>
              <a:t>7/11/19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69A5D-9997-DA4A-B9F1-6DF99144A6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2A4CDD-84EC-564B-9564-4526434C22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513DA-F0BE-D146-B6F0-636C0B217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267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Fixed Effects</a:t>
            </a:r>
            <a:endParaRPr lang="en-US" dirty="0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410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Suppose you are interested in the effect of marital status on criminal activity:</a:t>
                </a:r>
                <a:b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b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𝑐𝑟𝑖𝑚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𝑚𝑎𝑟𝑟𝑖𝑒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b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b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Suggest at least two omitted variables that could induce bias in your estimate of </a:t>
                </a:r>
                <a:r>
                  <a:rPr lang="en-US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US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741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46F6B70-921E-3048-9F29-F92875745B6E}" type="slidenum">
              <a:rPr lang="en-US" sz="1400"/>
              <a:pPr eaLnBrk="1" hangingPunct="1"/>
              <a:t>1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242386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Fixed Effects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  <a:defRPr/>
                </a:pPr>
                <a:endParaRPr lang="en-US" sz="2400" dirty="0"/>
              </a:p>
              <a:p>
                <a:pPr marL="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>
                          <a:latin typeface="Cambria Math" panose="02040503050406030204" pitchFamily="18" charset="0"/>
                        </a:rPr>
                        <m:t>𝑐𝑟𝑖𝑚</m:t>
                      </m:r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3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3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3000" i="1">
                          <a:latin typeface="Cambria Math" panose="02040503050406030204" pitchFamily="18" charset="0"/>
                        </a:rPr>
                        <m:t>𝑚𝑎𝑟𝑟𝑖𝑒</m:t>
                      </m:r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3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3000" dirty="0">
                  <a:latin typeface="Arial" charset="0"/>
                </a:endParaRPr>
              </a:p>
              <a:p>
                <a:pPr marL="0" indent="0">
                  <a:buNone/>
                  <a:defRPr/>
                </a:pPr>
                <a:endParaRPr lang="en-US" sz="2400" dirty="0"/>
              </a:p>
              <a:p>
                <a:pPr marL="0" indent="0">
                  <a:buNone/>
                  <a:defRPr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𝑚𝑎𝑟𝑟𝑖𝑒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400" dirty="0"/>
                  <a:t> is an </a:t>
                </a:r>
                <a:r>
                  <a:rPr lang="en-US" sz="2400" b="1" dirty="0"/>
                  <a:t>endogenous regressor.</a:t>
                </a:r>
              </a:p>
              <a:p>
                <a:pPr marL="0" indent="0">
                  <a:buNone/>
                  <a:defRPr/>
                </a:pPr>
                <a:endParaRPr lang="en-US" sz="2400" dirty="0"/>
              </a:p>
              <a:p>
                <a:pPr marL="0" indent="0">
                  <a:buNone/>
                  <a:defRPr/>
                </a:pPr>
                <a:endParaRPr lang="en-US" sz="2400" dirty="0"/>
              </a:p>
              <a:p>
                <a:pPr marL="0" indent="0">
                  <a:buNone/>
                  <a:defRPr/>
                </a:pPr>
                <a:r>
                  <a:rPr lang="en-US" dirty="0"/>
                  <a:t>Longitudinal data offers another way to get a good estimate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98" r="-10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43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D853025-7DB8-944D-9D07-612C210EBF5A}" type="slidenum">
              <a:rPr lang="en-US" sz="1400"/>
              <a:pPr eaLnBrk="1" hangingPunct="1"/>
              <a:t>2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008820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</a:rPr>
              <a:t>Fixed Effects: Data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458200" cy="48768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lnSpc>
                <a:spcPct val="120000"/>
              </a:lnSpc>
              <a:buFontTx/>
              <a:buAutoNum type="arabicPeriod"/>
            </a:pPr>
            <a:r>
              <a:rPr lang="en-US" sz="2400" dirty="0">
                <a:latin typeface="Arial" charset="0"/>
              </a:rPr>
              <a:t>Must have </a:t>
            </a:r>
            <a:r>
              <a:rPr lang="en-US" sz="2400" b="1" dirty="0">
                <a:latin typeface="Arial" charset="0"/>
              </a:rPr>
              <a:t>longitudinal </a:t>
            </a:r>
            <a:r>
              <a:rPr lang="en-US" sz="2400" dirty="0">
                <a:latin typeface="Arial" charset="0"/>
              </a:rPr>
              <a:t>data: i.e., you must observe each individual in two (or more) time periods</a:t>
            </a:r>
          </a:p>
          <a:p>
            <a:pPr marL="914400" lvl="1" indent="-514350">
              <a:lnSpc>
                <a:spcPct val="120000"/>
              </a:lnSpc>
            </a:pPr>
            <a:r>
              <a:rPr lang="en-US" sz="2000" dirty="0">
                <a:latin typeface="Arial" charset="0"/>
              </a:rPr>
              <a:t>Short panels (e.g., Mexican Family Life Survey has three released waves, the New Immigrant Survey has two)</a:t>
            </a:r>
          </a:p>
          <a:p>
            <a:pPr marL="914400" lvl="1" indent="-514350">
              <a:lnSpc>
                <a:spcPct val="120000"/>
              </a:lnSpc>
            </a:pPr>
            <a:r>
              <a:rPr lang="en-US" sz="2000" dirty="0">
                <a:latin typeface="Arial" charset="0"/>
              </a:rPr>
              <a:t>Long panels </a:t>
            </a:r>
            <a:r>
              <a:rPr lang="en-US" dirty="0">
                <a:latin typeface="Arial" charset="0"/>
              </a:rPr>
              <a:t>(e.g., </a:t>
            </a:r>
            <a:r>
              <a:rPr lang="en-US" sz="2000" dirty="0">
                <a:latin typeface="Arial" charset="0"/>
              </a:rPr>
              <a:t>Framingham Heart Study (1948-), Health and Retirement Study (1992-), Panel Study of Income Dynamics (1968-))</a:t>
            </a:r>
          </a:p>
          <a:p>
            <a:pPr marL="914400" lvl="1" indent="-514350">
              <a:lnSpc>
                <a:spcPct val="120000"/>
              </a:lnSpc>
            </a:pPr>
            <a:r>
              <a:rPr lang="en-US" sz="2000" dirty="0">
                <a:latin typeface="Arial" charset="0"/>
              </a:rPr>
              <a:t>Retrospective histories (recorded in cross-section data collection)</a:t>
            </a:r>
          </a:p>
          <a:p>
            <a:pPr marL="514350" indent="-514350">
              <a:lnSpc>
                <a:spcPct val="120000"/>
              </a:lnSpc>
              <a:buFontTx/>
              <a:buAutoNum type="arabicPeriod"/>
            </a:pPr>
            <a:endParaRPr lang="en-US" sz="2400" dirty="0">
              <a:latin typeface="Arial" charset="0"/>
            </a:endParaRPr>
          </a:p>
          <a:p>
            <a:pPr marL="514350" indent="-514350">
              <a:lnSpc>
                <a:spcPct val="120000"/>
              </a:lnSpc>
              <a:buFontTx/>
              <a:buAutoNum type="arabicPeriod"/>
            </a:pPr>
            <a:r>
              <a:rPr lang="en-US" sz="2400" dirty="0">
                <a:latin typeface="Arial" charset="0"/>
              </a:rPr>
              <a:t>Independent variable of interest must change across time for a large part of the sample. (What about effects of race or sex?)</a:t>
            </a:r>
          </a:p>
          <a:p>
            <a:pPr marL="514350" indent="-514350">
              <a:lnSpc>
                <a:spcPct val="120000"/>
              </a:lnSpc>
              <a:buNone/>
            </a:pPr>
            <a:endParaRPr lang="en-US" sz="2400" dirty="0">
              <a:latin typeface="Arial" charset="0"/>
            </a:endParaRPr>
          </a:p>
          <a:p>
            <a:pPr marL="514350" indent="-514350">
              <a:lnSpc>
                <a:spcPct val="120000"/>
              </a:lnSpc>
              <a:buNone/>
            </a:pPr>
            <a:endParaRPr lang="en-US" sz="2400" dirty="0">
              <a:latin typeface="Arial" charset="0"/>
            </a:endParaRPr>
          </a:p>
          <a:p>
            <a:pPr marL="514350" indent="-514350">
              <a:lnSpc>
                <a:spcPct val="120000"/>
              </a:lnSpc>
              <a:buNone/>
            </a:pPr>
            <a:r>
              <a:rPr lang="en-US" sz="2400" dirty="0">
                <a:latin typeface="Arial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0B5CB4-B5BA-A343-840B-5C9F90E0E8A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557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Fixed Effects: The Basic Idea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21CA54E-2319-5346-9316-7D4D71C79BF6}" type="slidenum">
              <a:rPr lang="en-US" sz="1400"/>
              <a:pPr eaLnBrk="1" hangingPunct="1"/>
              <a:t>4</a:t>
            </a:fld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122DC1C-6892-4133-8F2A-9B4599730D8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81200" y="2286000"/>
                <a:ext cx="8229600" cy="35052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𝑐𝑟𝑖𝑚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𝑚𝑎𝑟𝑟𝑖𝑒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122DC1C-6892-4133-8F2A-9B4599730D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81200" y="2286000"/>
                <a:ext cx="8229600" cy="350520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7371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Fixed Effects: The Basic Idea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21CA54E-2319-5346-9316-7D4D71C79BF6}" type="slidenum">
              <a:rPr lang="en-US" sz="1400"/>
              <a:pPr eaLnBrk="1" hangingPunct="1"/>
              <a:t>5</a:t>
            </a:fld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122DC1C-6892-4133-8F2A-9B4599730D8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81200" y="2286000"/>
                <a:ext cx="8229600" cy="35052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𝑐𝑟𝑖𝑚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𝑚𝑎𝑟𝑟𝑖𝑒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[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𝑖𝑡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𝑚𝑎𝑟𝑟𝑖𝑒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122DC1C-6892-4133-8F2A-9B4599730D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81200" y="2286000"/>
                <a:ext cx="8229600" cy="350520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97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0E658-6EBE-43A2-A596-D63A8B6ED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Fixed Effects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: Activity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CCD4E4-E111-4F8E-B200-4C23B0C1080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28108" y="1600200"/>
                <a:ext cx="10171416" cy="52578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You want to estimate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from the equation</a:t>
                </a:r>
                <a:endParaRPr lang="en-US" sz="20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𝑐𝑟𝑖𝑚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𝑚𝑎𝑟𝑟𝑖𝑒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</m:oMath>
                  </m:oMathPara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Suppose you have data containing number of committed crimes and marital status for 500 individuals: two observations per individual spaced four years apart.</a:t>
                </a:r>
              </a:p>
              <a:p>
                <a:pPr marL="0" indent="0">
                  <a:buNone/>
                </a:pPr>
                <a:endParaRPr 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This corresponds to having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𝑐𝑟𝑖𝑚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𝑚𝑎𝑟𝑟𝑖𝑒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𝑐𝑟𝑖𝑚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𝑚𝑎𝑟𝑟𝑖𝑒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+mj-lt"/>
                  <a:buAutoNum type="arabicPeriod" startAt="2"/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How might you combine these equations to get an equation that </a:t>
                </a:r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can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be estimated with OLS? Verify that each of the assumptions required by OLS holds and interpret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in the context of your new model equation.</a:t>
                </a:r>
                <a:b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AutoNum type="arabicPeriod" startAt="2"/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Now suppose you had three time periods of data. Propose another method that uses all of your data to estimate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0" indent="0">
                  <a:buNone/>
                </a:pPr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CCD4E4-E111-4F8E-B200-4C23B0C108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28108" y="1600200"/>
                <a:ext cx="10171416" cy="5257800"/>
              </a:xfrm>
              <a:blipFill>
                <a:blip r:embed="rId2"/>
                <a:stretch>
                  <a:fillRect l="-499" t="-1446" r="-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6ECCDA-8C31-4316-96C1-D7D8BAFB1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E6763-79C4-AC48-87F9-18ABA16D004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44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327</Words>
  <Application>Microsoft Macintosh PowerPoint</Application>
  <PresentationFormat>Widescreen</PresentationFormat>
  <Paragraphs>47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Fixed Effects</vt:lpstr>
      <vt:lpstr>Fixed Effects</vt:lpstr>
      <vt:lpstr>Fixed Effects: Data Requirements</vt:lpstr>
      <vt:lpstr>Fixed Effects: The Basic Idea</vt:lpstr>
      <vt:lpstr>Fixed Effects: The Basic Idea</vt:lpstr>
      <vt:lpstr>Fixed Effects: Activity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Fixed Effects</dc:title>
  <dc:creator>Microsoft Office User</dc:creator>
  <cp:lastModifiedBy>Microsoft Office User</cp:lastModifiedBy>
  <cp:revision>4</cp:revision>
  <dcterms:created xsi:type="dcterms:W3CDTF">2019-07-02T00:25:42Z</dcterms:created>
  <dcterms:modified xsi:type="dcterms:W3CDTF">2019-07-11T15:00:51Z</dcterms:modified>
</cp:coreProperties>
</file>