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4"/>
  </p:notesMasterIdLst>
  <p:sldIdLst>
    <p:sldId id="572" r:id="rId2"/>
    <p:sldId id="560" r:id="rId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9529"/>
    <p:restoredTop sz="94694"/>
  </p:normalViewPr>
  <p:slideViewPr>
    <p:cSldViewPr snapToGrid="0" snapToObjects="1">
      <p:cViewPr varScale="1">
        <p:scale>
          <a:sx n="100" d="100"/>
          <a:sy n="100" d="100"/>
        </p:scale>
        <p:origin x="168" y="262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06EB3DE-F176-5449-A563-74234188A0D1}" type="datetimeFigureOut">
              <a:rPr lang="en-US" smtClean="0"/>
              <a:t>7/1/19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04CD29C-0DE0-9F41-B90D-60A8235D5318}" type="slidenum">
              <a:rPr lang="en-US" smtClean="0"/>
              <a:t>‹#›</a:t>
            </a:fld>
            <a:endParaRPr lang="en-US"/>
          </a:p>
        </p:txBody>
      </p:sp>
    </p:spTree>
    <p:extLst>
      <p:ext uri="{BB962C8B-B14F-4D97-AF65-F5344CB8AC3E}">
        <p14:creationId xmlns:p14="http://schemas.microsoft.com/office/powerpoint/2010/main" val="94026776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6ADB565D-7685-ED4F-819D-38D3ADB3A0FC}" type="slidenum">
              <a:rPr lang="en-US" smtClean="0"/>
              <a:pPr>
                <a:defRPr/>
              </a:pPr>
              <a:t>1</a:t>
            </a:fld>
            <a:endParaRPr lang="en-US"/>
          </a:p>
        </p:txBody>
      </p:sp>
    </p:spTree>
    <p:extLst>
      <p:ext uri="{BB962C8B-B14F-4D97-AF65-F5344CB8AC3E}">
        <p14:creationId xmlns:p14="http://schemas.microsoft.com/office/powerpoint/2010/main" val="247235033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B30574-0B0B-FB42-BDF3-84719664CC6D}"/>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840CBCA7-EFB5-6D4B-8AEF-B6554871A5E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467D53CF-6AEE-D541-B99B-4ACB2D93FCFF}"/>
              </a:ext>
            </a:extLst>
          </p:cNvPr>
          <p:cNvSpPr>
            <a:spLocks noGrp="1"/>
          </p:cNvSpPr>
          <p:nvPr>
            <p:ph type="dt" sz="half" idx="10"/>
          </p:nvPr>
        </p:nvSpPr>
        <p:spPr/>
        <p:txBody>
          <a:bodyPr/>
          <a:lstStyle/>
          <a:p>
            <a:fld id="{27400AFA-2B44-B745-A787-928B0ECB6C37}" type="datetimeFigureOut">
              <a:rPr lang="en-US" smtClean="0"/>
              <a:t>7/1/19</a:t>
            </a:fld>
            <a:endParaRPr lang="en-US"/>
          </a:p>
        </p:txBody>
      </p:sp>
      <p:sp>
        <p:nvSpPr>
          <p:cNvPr id="5" name="Footer Placeholder 4">
            <a:extLst>
              <a:ext uri="{FF2B5EF4-FFF2-40B4-BE49-F238E27FC236}">
                <a16:creationId xmlns:a16="http://schemas.microsoft.com/office/drawing/2014/main" id="{F05461F0-66D4-5F42-A5C4-DB80E2DA496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58E287F-4593-5447-8082-6B9BC12E56E7}"/>
              </a:ext>
            </a:extLst>
          </p:cNvPr>
          <p:cNvSpPr>
            <a:spLocks noGrp="1"/>
          </p:cNvSpPr>
          <p:nvPr>
            <p:ph type="sldNum" sz="quarter" idx="12"/>
          </p:nvPr>
        </p:nvSpPr>
        <p:spPr/>
        <p:txBody>
          <a:bodyPr/>
          <a:lstStyle/>
          <a:p>
            <a:fld id="{F9CF8B02-4205-D14C-885C-B6109C023765}" type="slidenum">
              <a:rPr lang="en-US" smtClean="0"/>
              <a:t>‹#›</a:t>
            </a:fld>
            <a:endParaRPr lang="en-US"/>
          </a:p>
        </p:txBody>
      </p:sp>
    </p:spTree>
    <p:extLst>
      <p:ext uri="{BB962C8B-B14F-4D97-AF65-F5344CB8AC3E}">
        <p14:creationId xmlns:p14="http://schemas.microsoft.com/office/powerpoint/2010/main" val="13271353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36CE79-B771-8045-881C-3AEE7E408043}"/>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0D29B08B-A5A4-2C4B-AF05-27AA7AB9978C}"/>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DB3814A-7245-F140-BEC2-BEE471A48B66}"/>
              </a:ext>
            </a:extLst>
          </p:cNvPr>
          <p:cNvSpPr>
            <a:spLocks noGrp="1"/>
          </p:cNvSpPr>
          <p:nvPr>
            <p:ph type="dt" sz="half" idx="10"/>
          </p:nvPr>
        </p:nvSpPr>
        <p:spPr/>
        <p:txBody>
          <a:bodyPr/>
          <a:lstStyle/>
          <a:p>
            <a:fld id="{27400AFA-2B44-B745-A787-928B0ECB6C37}" type="datetimeFigureOut">
              <a:rPr lang="en-US" smtClean="0"/>
              <a:t>7/1/19</a:t>
            </a:fld>
            <a:endParaRPr lang="en-US"/>
          </a:p>
        </p:txBody>
      </p:sp>
      <p:sp>
        <p:nvSpPr>
          <p:cNvPr id="5" name="Footer Placeholder 4">
            <a:extLst>
              <a:ext uri="{FF2B5EF4-FFF2-40B4-BE49-F238E27FC236}">
                <a16:creationId xmlns:a16="http://schemas.microsoft.com/office/drawing/2014/main" id="{841D032B-800E-7E46-A4CF-199499218AE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5A0088E-5353-084B-9A22-2A11118C203D}"/>
              </a:ext>
            </a:extLst>
          </p:cNvPr>
          <p:cNvSpPr>
            <a:spLocks noGrp="1"/>
          </p:cNvSpPr>
          <p:nvPr>
            <p:ph type="sldNum" sz="quarter" idx="12"/>
          </p:nvPr>
        </p:nvSpPr>
        <p:spPr/>
        <p:txBody>
          <a:bodyPr/>
          <a:lstStyle/>
          <a:p>
            <a:fld id="{F9CF8B02-4205-D14C-885C-B6109C023765}" type="slidenum">
              <a:rPr lang="en-US" smtClean="0"/>
              <a:t>‹#›</a:t>
            </a:fld>
            <a:endParaRPr lang="en-US"/>
          </a:p>
        </p:txBody>
      </p:sp>
    </p:spTree>
    <p:extLst>
      <p:ext uri="{BB962C8B-B14F-4D97-AF65-F5344CB8AC3E}">
        <p14:creationId xmlns:p14="http://schemas.microsoft.com/office/powerpoint/2010/main" val="423393861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BE82D38-3960-1541-8885-8B6A34F4DB44}"/>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580CE59C-C2A0-BC4C-A8D9-044A7B86CFC8}"/>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1C1D486-1C96-D344-B34A-53211922D830}"/>
              </a:ext>
            </a:extLst>
          </p:cNvPr>
          <p:cNvSpPr>
            <a:spLocks noGrp="1"/>
          </p:cNvSpPr>
          <p:nvPr>
            <p:ph type="dt" sz="half" idx="10"/>
          </p:nvPr>
        </p:nvSpPr>
        <p:spPr/>
        <p:txBody>
          <a:bodyPr/>
          <a:lstStyle/>
          <a:p>
            <a:fld id="{27400AFA-2B44-B745-A787-928B0ECB6C37}" type="datetimeFigureOut">
              <a:rPr lang="en-US" smtClean="0"/>
              <a:t>7/1/19</a:t>
            </a:fld>
            <a:endParaRPr lang="en-US"/>
          </a:p>
        </p:txBody>
      </p:sp>
      <p:sp>
        <p:nvSpPr>
          <p:cNvPr id="5" name="Footer Placeholder 4">
            <a:extLst>
              <a:ext uri="{FF2B5EF4-FFF2-40B4-BE49-F238E27FC236}">
                <a16:creationId xmlns:a16="http://schemas.microsoft.com/office/drawing/2014/main" id="{B9E6ADE9-CF0D-F443-986C-97391E1B84C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7F0EC10-3ADE-8C49-91F6-C9217D54BF89}"/>
              </a:ext>
            </a:extLst>
          </p:cNvPr>
          <p:cNvSpPr>
            <a:spLocks noGrp="1"/>
          </p:cNvSpPr>
          <p:nvPr>
            <p:ph type="sldNum" sz="quarter" idx="12"/>
          </p:nvPr>
        </p:nvSpPr>
        <p:spPr/>
        <p:txBody>
          <a:bodyPr/>
          <a:lstStyle/>
          <a:p>
            <a:fld id="{F9CF8B02-4205-D14C-885C-B6109C023765}" type="slidenum">
              <a:rPr lang="en-US" smtClean="0"/>
              <a:t>‹#›</a:t>
            </a:fld>
            <a:endParaRPr lang="en-US"/>
          </a:p>
        </p:txBody>
      </p:sp>
    </p:spTree>
    <p:extLst>
      <p:ext uri="{BB962C8B-B14F-4D97-AF65-F5344CB8AC3E}">
        <p14:creationId xmlns:p14="http://schemas.microsoft.com/office/powerpoint/2010/main" val="124568745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4886BA-748B-6D4E-B234-07800E5E7E3E}"/>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54424B93-07C1-214E-A638-6D8727E17EC8}"/>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93E661B-2316-9548-859D-5A8C2175D4B9}"/>
              </a:ext>
            </a:extLst>
          </p:cNvPr>
          <p:cNvSpPr>
            <a:spLocks noGrp="1"/>
          </p:cNvSpPr>
          <p:nvPr>
            <p:ph type="dt" sz="half" idx="10"/>
          </p:nvPr>
        </p:nvSpPr>
        <p:spPr/>
        <p:txBody>
          <a:bodyPr/>
          <a:lstStyle/>
          <a:p>
            <a:fld id="{27400AFA-2B44-B745-A787-928B0ECB6C37}" type="datetimeFigureOut">
              <a:rPr lang="en-US" smtClean="0"/>
              <a:t>7/1/19</a:t>
            </a:fld>
            <a:endParaRPr lang="en-US"/>
          </a:p>
        </p:txBody>
      </p:sp>
      <p:sp>
        <p:nvSpPr>
          <p:cNvPr id="5" name="Footer Placeholder 4">
            <a:extLst>
              <a:ext uri="{FF2B5EF4-FFF2-40B4-BE49-F238E27FC236}">
                <a16:creationId xmlns:a16="http://schemas.microsoft.com/office/drawing/2014/main" id="{78FE0851-AF46-6B48-BF29-4B32DD7C5AE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86F813E-D716-4E47-A50A-67742DEA096A}"/>
              </a:ext>
            </a:extLst>
          </p:cNvPr>
          <p:cNvSpPr>
            <a:spLocks noGrp="1"/>
          </p:cNvSpPr>
          <p:nvPr>
            <p:ph type="sldNum" sz="quarter" idx="12"/>
          </p:nvPr>
        </p:nvSpPr>
        <p:spPr/>
        <p:txBody>
          <a:bodyPr/>
          <a:lstStyle/>
          <a:p>
            <a:fld id="{F9CF8B02-4205-D14C-885C-B6109C023765}" type="slidenum">
              <a:rPr lang="en-US" smtClean="0"/>
              <a:t>‹#›</a:t>
            </a:fld>
            <a:endParaRPr lang="en-US"/>
          </a:p>
        </p:txBody>
      </p:sp>
    </p:spTree>
    <p:extLst>
      <p:ext uri="{BB962C8B-B14F-4D97-AF65-F5344CB8AC3E}">
        <p14:creationId xmlns:p14="http://schemas.microsoft.com/office/powerpoint/2010/main" val="41498964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451992-30EC-414A-8A0A-A8455A835467}"/>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09D3592B-F1B6-D047-A823-722AB7B19FE5}"/>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167534C5-3191-7E4C-AD8A-5136F8F207D8}"/>
              </a:ext>
            </a:extLst>
          </p:cNvPr>
          <p:cNvSpPr>
            <a:spLocks noGrp="1"/>
          </p:cNvSpPr>
          <p:nvPr>
            <p:ph type="dt" sz="half" idx="10"/>
          </p:nvPr>
        </p:nvSpPr>
        <p:spPr/>
        <p:txBody>
          <a:bodyPr/>
          <a:lstStyle/>
          <a:p>
            <a:fld id="{27400AFA-2B44-B745-A787-928B0ECB6C37}" type="datetimeFigureOut">
              <a:rPr lang="en-US" smtClean="0"/>
              <a:t>7/1/19</a:t>
            </a:fld>
            <a:endParaRPr lang="en-US"/>
          </a:p>
        </p:txBody>
      </p:sp>
      <p:sp>
        <p:nvSpPr>
          <p:cNvPr id="5" name="Footer Placeholder 4">
            <a:extLst>
              <a:ext uri="{FF2B5EF4-FFF2-40B4-BE49-F238E27FC236}">
                <a16:creationId xmlns:a16="http://schemas.microsoft.com/office/drawing/2014/main" id="{8F7E5952-E502-D14B-9106-3670AABB8A0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548B747-C2A4-C049-8149-9C6842B9B614}"/>
              </a:ext>
            </a:extLst>
          </p:cNvPr>
          <p:cNvSpPr>
            <a:spLocks noGrp="1"/>
          </p:cNvSpPr>
          <p:nvPr>
            <p:ph type="sldNum" sz="quarter" idx="12"/>
          </p:nvPr>
        </p:nvSpPr>
        <p:spPr/>
        <p:txBody>
          <a:bodyPr/>
          <a:lstStyle/>
          <a:p>
            <a:fld id="{F9CF8B02-4205-D14C-885C-B6109C023765}" type="slidenum">
              <a:rPr lang="en-US" smtClean="0"/>
              <a:t>‹#›</a:t>
            </a:fld>
            <a:endParaRPr lang="en-US"/>
          </a:p>
        </p:txBody>
      </p:sp>
    </p:spTree>
    <p:extLst>
      <p:ext uri="{BB962C8B-B14F-4D97-AF65-F5344CB8AC3E}">
        <p14:creationId xmlns:p14="http://schemas.microsoft.com/office/powerpoint/2010/main" val="282660788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F2D909-0B27-4142-8894-52246CBDE59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D442C5A1-FD12-B44F-A890-CA168C130C83}"/>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375A6ADA-6AD4-A641-96DE-0DDE7C9191B2}"/>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A2B15D14-2A9A-B44A-A3DA-1696F5472BFE}"/>
              </a:ext>
            </a:extLst>
          </p:cNvPr>
          <p:cNvSpPr>
            <a:spLocks noGrp="1"/>
          </p:cNvSpPr>
          <p:nvPr>
            <p:ph type="dt" sz="half" idx="10"/>
          </p:nvPr>
        </p:nvSpPr>
        <p:spPr/>
        <p:txBody>
          <a:bodyPr/>
          <a:lstStyle/>
          <a:p>
            <a:fld id="{27400AFA-2B44-B745-A787-928B0ECB6C37}" type="datetimeFigureOut">
              <a:rPr lang="en-US" smtClean="0"/>
              <a:t>7/1/19</a:t>
            </a:fld>
            <a:endParaRPr lang="en-US"/>
          </a:p>
        </p:txBody>
      </p:sp>
      <p:sp>
        <p:nvSpPr>
          <p:cNvPr id="6" name="Footer Placeholder 5">
            <a:extLst>
              <a:ext uri="{FF2B5EF4-FFF2-40B4-BE49-F238E27FC236}">
                <a16:creationId xmlns:a16="http://schemas.microsoft.com/office/drawing/2014/main" id="{6FD97651-712F-B14B-91C3-FF9E3EA6B2B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68F3789-DDCA-8E41-AE22-EC7550ED2EA7}"/>
              </a:ext>
            </a:extLst>
          </p:cNvPr>
          <p:cNvSpPr>
            <a:spLocks noGrp="1"/>
          </p:cNvSpPr>
          <p:nvPr>
            <p:ph type="sldNum" sz="quarter" idx="12"/>
          </p:nvPr>
        </p:nvSpPr>
        <p:spPr/>
        <p:txBody>
          <a:bodyPr/>
          <a:lstStyle/>
          <a:p>
            <a:fld id="{F9CF8B02-4205-D14C-885C-B6109C023765}" type="slidenum">
              <a:rPr lang="en-US" smtClean="0"/>
              <a:t>‹#›</a:t>
            </a:fld>
            <a:endParaRPr lang="en-US"/>
          </a:p>
        </p:txBody>
      </p:sp>
    </p:spTree>
    <p:extLst>
      <p:ext uri="{BB962C8B-B14F-4D97-AF65-F5344CB8AC3E}">
        <p14:creationId xmlns:p14="http://schemas.microsoft.com/office/powerpoint/2010/main" val="41526770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2D93C8-F529-C74E-AD7E-4A4D3AEDC287}"/>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3F3A9490-6B06-3C4B-80A3-0D693859D4D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2EAE2C80-0E01-8D46-99B6-FFA00FCDD482}"/>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79F1280A-DE9E-1140-80B7-95C1B42C7CC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1AF27D9C-9F10-A440-8D18-47B255A91C62}"/>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A2244506-5808-1F4E-A85D-385EEE96CE05}"/>
              </a:ext>
            </a:extLst>
          </p:cNvPr>
          <p:cNvSpPr>
            <a:spLocks noGrp="1"/>
          </p:cNvSpPr>
          <p:nvPr>
            <p:ph type="dt" sz="half" idx="10"/>
          </p:nvPr>
        </p:nvSpPr>
        <p:spPr/>
        <p:txBody>
          <a:bodyPr/>
          <a:lstStyle/>
          <a:p>
            <a:fld id="{27400AFA-2B44-B745-A787-928B0ECB6C37}" type="datetimeFigureOut">
              <a:rPr lang="en-US" smtClean="0"/>
              <a:t>7/1/19</a:t>
            </a:fld>
            <a:endParaRPr lang="en-US"/>
          </a:p>
        </p:txBody>
      </p:sp>
      <p:sp>
        <p:nvSpPr>
          <p:cNvPr id="8" name="Footer Placeholder 7">
            <a:extLst>
              <a:ext uri="{FF2B5EF4-FFF2-40B4-BE49-F238E27FC236}">
                <a16:creationId xmlns:a16="http://schemas.microsoft.com/office/drawing/2014/main" id="{B4B9F345-8C22-D149-9349-482CC74A385B}"/>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CCB3165D-74DA-0645-BB23-E9A0C16FE2E2}"/>
              </a:ext>
            </a:extLst>
          </p:cNvPr>
          <p:cNvSpPr>
            <a:spLocks noGrp="1"/>
          </p:cNvSpPr>
          <p:nvPr>
            <p:ph type="sldNum" sz="quarter" idx="12"/>
          </p:nvPr>
        </p:nvSpPr>
        <p:spPr/>
        <p:txBody>
          <a:bodyPr/>
          <a:lstStyle/>
          <a:p>
            <a:fld id="{F9CF8B02-4205-D14C-885C-B6109C023765}" type="slidenum">
              <a:rPr lang="en-US" smtClean="0"/>
              <a:t>‹#›</a:t>
            </a:fld>
            <a:endParaRPr lang="en-US"/>
          </a:p>
        </p:txBody>
      </p:sp>
    </p:spTree>
    <p:extLst>
      <p:ext uri="{BB962C8B-B14F-4D97-AF65-F5344CB8AC3E}">
        <p14:creationId xmlns:p14="http://schemas.microsoft.com/office/powerpoint/2010/main" val="10729450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709E96-B39B-C64C-82FF-5B3E67EA115D}"/>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D9051B17-6128-CA45-BD46-4C8D4FEB16B0}"/>
              </a:ext>
            </a:extLst>
          </p:cNvPr>
          <p:cNvSpPr>
            <a:spLocks noGrp="1"/>
          </p:cNvSpPr>
          <p:nvPr>
            <p:ph type="dt" sz="half" idx="10"/>
          </p:nvPr>
        </p:nvSpPr>
        <p:spPr/>
        <p:txBody>
          <a:bodyPr/>
          <a:lstStyle/>
          <a:p>
            <a:fld id="{27400AFA-2B44-B745-A787-928B0ECB6C37}" type="datetimeFigureOut">
              <a:rPr lang="en-US" smtClean="0"/>
              <a:t>7/1/19</a:t>
            </a:fld>
            <a:endParaRPr lang="en-US"/>
          </a:p>
        </p:txBody>
      </p:sp>
      <p:sp>
        <p:nvSpPr>
          <p:cNvPr id="4" name="Footer Placeholder 3">
            <a:extLst>
              <a:ext uri="{FF2B5EF4-FFF2-40B4-BE49-F238E27FC236}">
                <a16:creationId xmlns:a16="http://schemas.microsoft.com/office/drawing/2014/main" id="{E05BBB36-C113-BD44-89EB-470E4B4E7D38}"/>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550F19C2-0881-CD48-80FE-8ED4C0900AF2}"/>
              </a:ext>
            </a:extLst>
          </p:cNvPr>
          <p:cNvSpPr>
            <a:spLocks noGrp="1"/>
          </p:cNvSpPr>
          <p:nvPr>
            <p:ph type="sldNum" sz="quarter" idx="12"/>
          </p:nvPr>
        </p:nvSpPr>
        <p:spPr/>
        <p:txBody>
          <a:bodyPr/>
          <a:lstStyle/>
          <a:p>
            <a:fld id="{F9CF8B02-4205-D14C-885C-B6109C023765}" type="slidenum">
              <a:rPr lang="en-US" smtClean="0"/>
              <a:t>‹#›</a:t>
            </a:fld>
            <a:endParaRPr lang="en-US"/>
          </a:p>
        </p:txBody>
      </p:sp>
    </p:spTree>
    <p:extLst>
      <p:ext uri="{BB962C8B-B14F-4D97-AF65-F5344CB8AC3E}">
        <p14:creationId xmlns:p14="http://schemas.microsoft.com/office/powerpoint/2010/main" val="297844153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DA6C8BA8-57FB-4E4C-8375-F163C2E3F180}"/>
              </a:ext>
            </a:extLst>
          </p:cNvPr>
          <p:cNvSpPr>
            <a:spLocks noGrp="1"/>
          </p:cNvSpPr>
          <p:nvPr>
            <p:ph type="dt" sz="half" idx="10"/>
          </p:nvPr>
        </p:nvSpPr>
        <p:spPr/>
        <p:txBody>
          <a:bodyPr/>
          <a:lstStyle/>
          <a:p>
            <a:fld id="{27400AFA-2B44-B745-A787-928B0ECB6C37}" type="datetimeFigureOut">
              <a:rPr lang="en-US" smtClean="0"/>
              <a:t>7/1/19</a:t>
            </a:fld>
            <a:endParaRPr lang="en-US"/>
          </a:p>
        </p:txBody>
      </p:sp>
      <p:sp>
        <p:nvSpPr>
          <p:cNvPr id="3" name="Footer Placeholder 2">
            <a:extLst>
              <a:ext uri="{FF2B5EF4-FFF2-40B4-BE49-F238E27FC236}">
                <a16:creationId xmlns:a16="http://schemas.microsoft.com/office/drawing/2014/main" id="{34C7CCF9-B6C8-074F-935E-7BDD38D19082}"/>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C6E2A607-E50D-A648-8A2B-316AAC8C9E5F}"/>
              </a:ext>
            </a:extLst>
          </p:cNvPr>
          <p:cNvSpPr>
            <a:spLocks noGrp="1"/>
          </p:cNvSpPr>
          <p:nvPr>
            <p:ph type="sldNum" sz="quarter" idx="12"/>
          </p:nvPr>
        </p:nvSpPr>
        <p:spPr/>
        <p:txBody>
          <a:bodyPr/>
          <a:lstStyle/>
          <a:p>
            <a:fld id="{F9CF8B02-4205-D14C-885C-B6109C023765}" type="slidenum">
              <a:rPr lang="en-US" smtClean="0"/>
              <a:t>‹#›</a:t>
            </a:fld>
            <a:endParaRPr lang="en-US"/>
          </a:p>
        </p:txBody>
      </p:sp>
    </p:spTree>
    <p:extLst>
      <p:ext uri="{BB962C8B-B14F-4D97-AF65-F5344CB8AC3E}">
        <p14:creationId xmlns:p14="http://schemas.microsoft.com/office/powerpoint/2010/main" val="36921404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972EF5-99E9-B341-9F67-36E2CF0CB4F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29366FFF-2973-C948-9E7E-6AAAD36534E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E2EFFC75-E59B-9D44-9844-C8A2CE046D5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73E59C8-7051-E649-902D-82557AE07804}"/>
              </a:ext>
            </a:extLst>
          </p:cNvPr>
          <p:cNvSpPr>
            <a:spLocks noGrp="1"/>
          </p:cNvSpPr>
          <p:nvPr>
            <p:ph type="dt" sz="half" idx="10"/>
          </p:nvPr>
        </p:nvSpPr>
        <p:spPr/>
        <p:txBody>
          <a:bodyPr/>
          <a:lstStyle/>
          <a:p>
            <a:fld id="{27400AFA-2B44-B745-A787-928B0ECB6C37}" type="datetimeFigureOut">
              <a:rPr lang="en-US" smtClean="0"/>
              <a:t>7/1/19</a:t>
            </a:fld>
            <a:endParaRPr lang="en-US"/>
          </a:p>
        </p:txBody>
      </p:sp>
      <p:sp>
        <p:nvSpPr>
          <p:cNvPr id="6" name="Footer Placeholder 5">
            <a:extLst>
              <a:ext uri="{FF2B5EF4-FFF2-40B4-BE49-F238E27FC236}">
                <a16:creationId xmlns:a16="http://schemas.microsoft.com/office/drawing/2014/main" id="{2DAB3367-918B-A84B-82F3-C74DB262E50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79A8493-E572-CB41-B83E-858EC44CB465}"/>
              </a:ext>
            </a:extLst>
          </p:cNvPr>
          <p:cNvSpPr>
            <a:spLocks noGrp="1"/>
          </p:cNvSpPr>
          <p:nvPr>
            <p:ph type="sldNum" sz="quarter" idx="12"/>
          </p:nvPr>
        </p:nvSpPr>
        <p:spPr/>
        <p:txBody>
          <a:bodyPr/>
          <a:lstStyle/>
          <a:p>
            <a:fld id="{F9CF8B02-4205-D14C-885C-B6109C023765}" type="slidenum">
              <a:rPr lang="en-US" smtClean="0"/>
              <a:t>‹#›</a:t>
            </a:fld>
            <a:endParaRPr lang="en-US"/>
          </a:p>
        </p:txBody>
      </p:sp>
    </p:spTree>
    <p:extLst>
      <p:ext uri="{BB962C8B-B14F-4D97-AF65-F5344CB8AC3E}">
        <p14:creationId xmlns:p14="http://schemas.microsoft.com/office/powerpoint/2010/main" val="11308452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EC3F4B-0A7F-8A4D-9AE3-19ACD41DFA7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CE08F7C1-2466-2C41-A55F-16228F578F9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24ADB71E-F934-D646-BECC-6D1C25BD419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AFB9D98-DCB7-C04F-B89B-BFB27DC64988}"/>
              </a:ext>
            </a:extLst>
          </p:cNvPr>
          <p:cNvSpPr>
            <a:spLocks noGrp="1"/>
          </p:cNvSpPr>
          <p:nvPr>
            <p:ph type="dt" sz="half" idx="10"/>
          </p:nvPr>
        </p:nvSpPr>
        <p:spPr/>
        <p:txBody>
          <a:bodyPr/>
          <a:lstStyle/>
          <a:p>
            <a:fld id="{27400AFA-2B44-B745-A787-928B0ECB6C37}" type="datetimeFigureOut">
              <a:rPr lang="en-US" smtClean="0"/>
              <a:t>7/1/19</a:t>
            </a:fld>
            <a:endParaRPr lang="en-US"/>
          </a:p>
        </p:txBody>
      </p:sp>
      <p:sp>
        <p:nvSpPr>
          <p:cNvPr id="6" name="Footer Placeholder 5">
            <a:extLst>
              <a:ext uri="{FF2B5EF4-FFF2-40B4-BE49-F238E27FC236}">
                <a16:creationId xmlns:a16="http://schemas.microsoft.com/office/drawing/2014/main" id="{2CC133AF-E972-CE48-9259-A7D53DF5C37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71B3698-FC97-1E44-8101-173ECC702D02}"/>
              </a:ext>
            </a:extLst>
          </p:cNvPr>
          <p:cNvSpPr>
            <a:spLocks noGrp="1"/>
          </p:cNvSpPr>
          <p:nvPr>
            <p:ph type="sldNum" sz="quarter" idx="12"/>
          </p:nvPr>
        </p:nvSpPr>
        <p:spPr/>
        <p:txBody>
          <a:bodyPr/>
          <a:lstStyle/>
          <a:p>
            <a:fld id="{F9CF8B02-4205-D14C-885C-B6109C023765}" type="slidenum">
              <a:rPr lang="en-US" smtClean="0"/>
              <a:t>‹#›</a:t>
            </a:fld>
            <a:endParaRPr lang="en-US"/>
          </a:p>
        </p:txBody>
      </p:sp>
    </p:spTree>
    <p:extLst>
      <p:ext uri="{BB962C8B-B14F-4D97-AF65-F5344CB8AC3E}">
        <p14:creationId xmlns:p14="http://schemas.microsoft.com/office/powerpoint/2010/main" val="322478278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1DBB202-7BD2-C746-A50D-261D6F4A267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B0865201-EE8C-064C-970A-DC1C8402CF4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F349E93-23A5-4545-82FC-282043437FA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7400AFA-2B44-B745-A787-928B0ECB6C37}" type="datetimeFigureOut">
              <a:rPr lang="en-US" smtClean="0"/>
              <a:t>7/1/19</a:t>
            </a:fld>
            <a:endParaRPr lang="en-US"/>
          </a:p>
        </p:txBody>
      </p:sp>
      <p:sp>
        <p:nvSpPr>
          <p:cNvPr id="5" name="Footer Placeholder 4">
            <a:extLst>
              <a:ext uri="{FF2B5EF4-FFF2-40B4-BE49-F238E27FC236}">
                <a16:creationId xmlns:a16="http://schemas.microsoft.com/office/drawing/2014/main" id="{1219F65E-C995-4745-91D3-EF9F56B3BE5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4C21FF3B-B71E-0E48-96FF-727FA692B59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9CF8B02-4205-D14C-885C-B6109C023765}" type="slidenum">
              <a:rPr lang="en-US" smtClean="0"/>
              <a:t>‹#›</a:t>
            </a:fld>
            <a:endParaRPr lang="en-US"/>
          </a:p>
        </p:txBody>
      </p:sp>
    </p:spTree>
    <p:extLst>
      <p:ext uri="{BB962C8B-B14F-4D97-AF65-F5344CB8AC3E}">
        <p14:creationId xmlns:p14="http://schemas.microsoft.com/office/powerpoint/2010/main" val="285205620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A66CB6-6440-0F43-B4F2-6AED1A6DC8F9}"/>
              </a:ext>
            </a:extLst>
          </p:cNvPr>
          <p:cNvSpPr>
            <a:spLocks noGrp="1"/>
          </p:cNvSpPr>
          <p:nvPr>
            <p:ph type="title"/>
          </p:nvPr>
        </p:nvSpPr>
        <p:spPr/>
        <p:txBody>
          <a:bodyPr/>
          <a:lstStyle/>
          <a:p>
            <a:r>
              <a:rPr lang="en-US" dirty="0"/>
              <a:t>Heterogeneous Effects</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4594C8CF-EC74-D140-810D-37369F977DBC}"/>
                  </a:ext>
                </a:extLst>
              </p:cNvPr>
              <p:cNvSpPr>
                <a:spLocks noGrp="1"/>
              </p:cNvSpPr>
              <p:nvPr>
                <p:ph idx="1"/>
              </p:nvPr>
            </p:nvSpPr>
            <p:spPr/>
            <p:txBody>
              <a:bodyPr>
                <a:noAutofit/>
              </a:bodyPr>
              <a:lstStyle/>
              <a:p>
                <a:pPr marL="0" indent="0">
                  <a:buNone/>
                </a:pPr>
                <a:r>
                  <a:rPr lang="en-CA" sz="1800" dirty="0"/>
                  <a:t>Suppose a university is considering increasing the number of tutors it hires, but it wants a good estimate of the effect of tutoring on student outcomes first. The university chooses a representative sample comprised of 100 students and randomly assigns a tutor to half of them. </a:t>
                </a:r>
                <a:r>
                  <a:rPr lang="en-CA" sz="1800" i="1" dirty="0" err="1"/>
                  <a:t>tut</a:t>
                </a:r>
                <a:r>
                  <a:rPr lang="en-CA" sz="1800" i="1" baseline="-25000" dirty="0" err="1"/>
                  <a:t>i</a:t>
                </a:r>
                <a:r>
                  <a:rPr lang="en-CA" sz="1800" dirty="0"/>
                  <a:t> is a dummy variable equal to 1 if a tutor was assigned to student </a:t>
                </a:r>
                <a:r>
                  <a:rPr lang="en-CA" sz="1800" i="1" dirty="0" err="1"/>
                  <a:t>i</a:t>
                </a:r>
                <a:r>
                  <a:rPr lang="en-CA" sz="1800" dirty="0"/>
                  <a:t> and 0 otherwise. The university also collects data on test scores (</a:t>
                </a:r>
                <a:r>
                  <a:rPr lang="en-CA" sz="1800" i="1" dirty="0" err="1"/>
                  <a:t>y</a:t>
                </a:r>
                <a:r>
                  <a:rPr lang="en-CA" sz="1800" i="1" baseline="-25000" dirty="0" err="1"/>
                  <a:t>i</a:t>
                </a:r>
                <a:r>
                  <a:rPr lang="en-CA" sz="1800" dirty="0"/>
                  <a:t>), student gender (</a:t>
                </a:r>
                <a:r>
                  <a:rPr lang="en-CA" sz="1800" i="1" dirty="0" err="1"/>
                  <a:t>male</a:t>
                </a:r>
                <a:r>
                  <a:rPr lang="en-CA" sz="1800" i="1" baseline="-25000" dirty="0" err="1"/>
                  <a:t>i</a:t>
                </a:r>
                <a:r>
                  <a:rPr lang="en-CA" sz="1800" dirty="0"/>
                  <a:t>), and grade point average (</a:t>
                </a:r>
                <a:r>
                  <a:rPr lang="en-CA" sz="1800" i="1" dirty="0" err="1"/>
                  <a:t>GPA</a:t>
                </a:r>
                <a:r>
                  <a:rPr lang="en-CA" sz="1800" i="1" baseline="-25000" dirty="0" err="1"/>
                  <a:t>i</a:t>
                </a:r>
                <a:r>
                  <a:rPr lang="en-CA" sz="1800" dirty="0"/>
                  <a:t>), recorded in the preceding term.</a:t>
                </a:r>
                <a:endParaRPr lang="en-US" sz="1800" dirty="0"/>
              </a:p>
              <a:p>
                <a:pPr marL="0" indent="0">
                  <a:buNone/>
                </a:pPr>
                <a:endParaRPr lang="en-US" sz="1800" dirty="0"/>
              </a:p>
              <a:p>
                <a:pPr marL="457200" indent="-457200">
                  <a:buAutoNum type="arabicPeriod"/>
                </a:pPr>
                <a:r>
                  <a:rPr lang="en-CA" sz="1800" dirty="0"/>
                  <a:t>The administrators start their analysis by estimating the following model:</a:t>
                </a:r>
                <a:br>
                  <a:rPr lang="en-US" sz="1800" dirty="0"/>
                </a:br>
                <a:br>
                  <a:rPr lang="en-US" sz="1800" dirty="0"/>
                </a:br>
                <a14:m>
                  <m:oMath xmlns:m="http://schemas.openxmlformats.org/officeDocument/2006/math">
                    <m:sSub>
                      <m:sSubPr>
                        <m:ctrlPr>
                          <a:rPr lang="en-US" sz="1800" b="1" i="1">
                            <a:latin typeface="Cambria Math" panose="02040503050406030204" pitchFamily="18" charset="0"/>
                          </a:rPr>
                        </m:ctrlPr>
                      </m:sSubPr>
                      <m:e>
                        <m:r>
                          <a:rPr lang="en-CA" sz="1800" b="1">
                            <a:latin typeface="Cambria Math" panose="02040503050406030204" pitchFamily="18" charset="0"/>
                          </a:rPr>
                          <m:t>𝐲</m:t>
                        </m:r>
                      </m:e>
                      <m:sub>
                        <m:r>
                          <a:rPr lang="en-CA" sz="1800" b="1">
                            <a:latin typeface="Cambria Math" panose="02040503050406030204" pitchFamily="18" charset="0"/>
                          </a:rPr>
                          <m:t>𝐢</m:t>
                        </m:r>
                      </m:sub>
                    </m:sSub>
                    <m:r>
                      <a:rPr lang="en-CA" sz="1800" b="1">
                        <a:latin typeface="Cambria Math" panose="02040503050406030204" pitchFamily="18" charset="0"/>
                      </a:rPr>
                      <m:t>=</m:t>
                    </m:r>
                    <m:sSub>
                      <m:sSubPr>
                        <m:ctrlPr>
                          <a:rPr lang="en-US" sz="1800" b="1" i="1">
                            <a:latin typeface="Cambria Math" panose="02040503050406030204" pitchFamily="18" charset="0"/>
                          </a:rPr>
                        </m:ctrlPr>
                      </m:sSubPr>
                      <m:e>
                        <m:r>
                          <a:rPr lang="en-CA" sz="1800" b="1">
                            <a:latin typeface="Cambria Math" panose="02040503050406030204" pitchFamily="18" charset="0"/>
                          </a:rPr>
                          <m:t>𝛃</m:t>
                        </m:r>
                      </m:e>
                      <m:sub>
                        <m:r>
                          <a:rPr lang="en-CA" sz="1800" b="1">
                            <a:latin typeface="Cambria Math" panose="02040503050406030204" pitchFamily="18" charset="0"/>
                          </a:rPr>
                          <m:t>𝟎</m:t>
                        </m:r>
                      </m:sub>
                    </m:sSub>
                    <m:r>
                      <a:rPr lang="en-CA" sz="1800" b="1">
                        <a:latin typeface="Cambria Math" panose="02040503050406030204" pitchFamily="18" charset="0"/>
                      </a:rPr>
                      <m:t>+</m:t>
                    </m:r>
                    <m:sSub>
                      <m:sSubPr>
                        <m:ctrlPr>
                          <a:rPr lang="en-US" sz="1800" b="1" i="1">
                            <a:latin typeface="Cambria Math" panose="02040503050406030204" pitchFamily="18" charset="0"/>
                          </a:rPr>
                        </m:ctrlPr>
                      </m:sSubPr>
                      <m:e>
                        <m:r>
                          <a:rPr lang="en-CA" sz="1800" b="1">
                            <a:latin typeface="Cambria Math" panose="02040503050406030204" pitchFamily="18" charset="0"/>
                          </a:rPr>
                          <m:t>𝛃</m:t>
                        </m:r>
                      </m:e>
                      <m:sub>
                        <m:r>
                          <a:rPr lang="en-CA" sz="1800" b="1">
                            <a:latin typeface="Cambria Math" panose="02040503050406030204" pitchFamily="18" charset="0"/>
                          </a:rPr>
                          <m:t>𝟏</m:t>
                        </m:r>
                      </m:sub>
                    </m:sSub>
                    <m:r>
                      <a:rPr lang="en-CA" sz="1800" b="1">
                        <a:latin typeface="Cambria Math" panose="02040503050406030204" pitchFamily="18" charset="0"/>
                      </a:rPr>
                      <m:t>𝐭𝐮</m:t>
                    </m:r>
                    <m:sSub>
                      <m:sSubPr>
                        <m:ctrlPr>
                          <a:rPr lang="en-US" sz="1800" b="1" i="1">
                            <a:latin typeface="Cambria Math" panose="02040503050406030204" pitchFamily="18" charset="0"/>
                          </a:rPr>
                        </m:ctrlPr>
                      </m:sSubPr>
                      <m:e>
                        <m:r>
                          <a:rPr lang="en-CA" sz="1800" b="1">
                            <a:latin typeface="Cambria Math" panose="02040503050406030204" pitchFamily="18" charset="0"/>
                          </a:rPr>
                          <m:t>𝐭</m:t>
                        </m:r>
                      </m:e>
                      <m:sub>
                        <m:r>
                          <a:rPr lang="en-CA" sz="1800" b="1">
                            <a:latin typeface="Cambria Math" panose="02040503050406030204" pitchFamily="18" charset="0"/>
                          </a:rPr>
                          <m:t>𝐢</m:t>
                        </m:r>
                      </m:sub>
                    </m:sSub>
                    <m:r>
                      <a:rPr lang="en-CA" sz="1800" b="1">
                        <a:latin typeface="Cambria Math" panose="02040503050406030204" pitchFamily="18" charset="0"/>
                      </a:rPr>
                      <m:t>+</m:t>
                    </m:r>
                    <m:sSub>
                      <m:sSubPr>
                        <m:ctrlPr>
                          <a:rPr lang="en-US" sz="1800" b="1" i="1">
                            <a:latin typeface="Cambria Math" panose="02040503050406030204" pitchFamily="18" charset="0"/>
                          </a:rPr>
                        </m:ctrlPr>
                      </m:sSubPr>
                      <m:e>
                        <m:r>
                          <a:rPr lang="en-CA" sz="1800" b="1">
                            <a:latin typeface="Cambria Math" panose="02040503050406030204" pitchFamily="18" charset="0"/>
                          </a:rPr>
                          <m:t>𝛃</m:t>
                        </m:r>
                      </m:e>
                      <m:sub>
                        <m:r>
                          <a:rPr lang="en-CA" sz="1800" b="1">
                            <a:latin typeface="Cambria Math" panose="02040503050406030204" pitchFamily="18" charset="0"/>
                          </a:rPr>
                          <m:t>𝟐</m:t>
                        </m:r>
                      </m:sub>
                    </m:sSub>
                    <m:r>
                      <a:rPr lang="en-CA" sz="1800" b="1">
                        <a:latin typeface="Cambria Math" panose="02040503050406030204" pitchFamily="18" charset="0"/>
                      </a:rPr>
                      <m:t>𝐦𝐚𝐥</m:t>
                    </m:r>
                    <m:sSub>
                      <m:sSubPr>
                        <m:ctrlPr>
                          <a:rPr lang="en-US" sz="1800" b="1" i="1">
                            <a:latin typeface="Cambria Math" panose="02040503050406030204" pitchFamily="18" charset="0"/>
                          </a:rPr>
                        </m:ctrlPr>
                      </m:sSubPr>
                      <m:e>
                        <m:r>
                          <a:rPr lang="en-CA" sz="1800" b="1">
                            <a:latin typeface="Cambria Math" panose="02040503050406030204" pitchFamily="18" charset="0"/>
                          </a:rPr>
                          <m:t>𝐞</m:t>
                        </m:r>
                      </m:e>
                      <m:sub>
                        <m:r>
                          <a:rPr lang="en-CA" sz="1800" b="1">
                            <a:latin typeface="Cambria Math" panose="02040503050406030204" pitchFamily="18" charset="0"/>
                          </a:rPr>
                          <m:t>𝐢</m:t>
                        </m:r>
                      </m:sub>
                    </m:sSub>
                    <m:r>
                      <a:rPr lang="en-CA" sz="1800" b="1">
                        <a:latin typeface="Cambria Math" panose="02040503050406030204" pitchFamily="18" charset="0"/>
                      </a:rPr>
                      <m:t>+</m:t>
                    </m:r>
                    <m:sSub>
                      <m:sSubPr>
                        <m:ctrlPr>
                          <a:rPr lang="en-US" sz="1800" b="1" i="1">
                            <a:latin typeface="Cambria Math" panose="02040503050406030204" pitchFamily="18" charset="0"/>
                          </a:rPr>
                        </m:ctrlPr>
                      </m:sSubPr>
                      <m:e>
                        <m:r>
                          <a:rPr lang="en-CA" sz="1800" b="1">
                            <a:latin typeface="Cambria Math" panose="02040503050406030204" pitchFamily="18" charset="0"/>
                          </a:rPr>
                          <m:t>𝛃</m:t>
                        </m:r>
                      </m:e>
                      <m:sub>
                        <m:r>
                          <a:rPr lang="en-CA" sz="1800" b="1">
                            <a:latin typeface="Cambria Math" panose="02040503050406030204" pitchFamily="18" charset="0"/>
                          </a:rPr>
                          <m:t>𝟑</m:t>
                        </m:r>
                      </m:sub>
                    </m:sSub>
                    <m:sSub>
                      <m:sSubPr>
                        <m:ctrlPr>
                          <a:rPr lang="en-US" sz="1800" b="1" i="1">
                            <a:latin typeface="Cambria Math" panose="02040503050406030204" pitchFamily="18" charset="0"/>
                          </a:rPr>
                        </m:ctrlPr>
                      </m:sSubPr>
                      <m:e>
                        <m:r>
                          <a:rPr lang="en-CA" sz="1800" b="1">
                            <a:latin typeface="Cambria Math" panose="02040503050406030204" pitchFamily="18" charset="0"/>
                          </a:rPr>
                          <m:t>𝐆𝐏𝐀</m:t>
                        </m:r>
                      </m:e>
                      <m:sub>
                        <m:r>
                          <a:rPr lang="en-CA" sz="1800" b="1">
                            <a:latin typeface="Cambria Math" panose="02040503050406030204" pitchFamily="18" charset="0"/>
                          </a:rPr>
                          <m:t>𝐢</m:t>
                        </m:r>
                      </m:sub>
                    </m:sSub>
                    <m:r>
                      <a:rPr lang="en-CA" sz="1800" b="1">
                        <a:latin typeface="Cambria Math" panose="02040503050406030204" pitchFamily="18" charset="0"/>
                      </a:rPr>
                      <m:t>+</m:t>
                    </m:r>
                    <m:sSub>
                      <m:sSubPr>
                        <m:ctrlPr>
                          <a:rPr lang="en-US" sz="1800" b="1" i="1">
                            <a:latin typeface="Cambria Math" panose="02040503050406030204" pitchFamily="18" charset="0"/>
                          </a:rPr>
                        </m:ctrlPr>
                      </m:sSubPr>
                      <m:e>
                        <m:r>
                          <a:rPr lang="en-CA" sz="1800" b="1">
                            <a:latin typeface="Cambria Math" panose="02040503050406030204" pitchFamily="18" charset="0"/>
                          </a:rPr>
                          <m:t>𝛆</m:t>
                        </m:r>
                      </m:e>
                      <m:sub>
                        <m:r>
                          <a:rPr lang="en-CA" sz="1800" b="1">
                            <a:latin typeface="Cambria Math" panose="02040503050406030204" pitchFamily="18" charset="0"/>
                          </a:rPr>
                          <m:t>𝐢</m:t>
                        </m:r>
                      </m:sub>
                    </m:sSub>
                  </m:oMath>
                </a14:m>
                <a:br>
                  <a:rPr lang="en-US" sz="1800" b="1" dirty="0"/>
                </a:br>
                <a:br>
                  <a:rPr lang="en-US" sz="1800" b="1" dirty="0"/>
                </a:br>
                <a:r>
                  <a:rPr lang="en-CA" sz="1800" dirty="0"/>
                  <a:t>How should we interpret </a:t>
                </a:r>
                <a14:m>
                  <m:oMath xmlns:m="http://schemas.openxmlformats.org/officeDocument/2006/math">
                    <m:sSub>
                      <m:sSubPr>
                        <m:ctrlPr>
                          <a:rPr lang="en-US" sz="1800" i="1">
                            <a:latin typeface="Cambria Math" panose="02040503050406030204" pitchFamily="18" charset="0"/>
                          </a:rPr>
                        </m:ctrlPr>
                      </m:sSubPr>
                      <m:e>
                        <m:r>
                          <m:rPr>
                            <m:sty m:val="p"/>
                          </m:rPr>
                          <a:rPr lang="en-CA" sz="1800">
                            <a:latin typeface="Cambria Math" panose="02040503050406030204" pitchFamily="18" charset="0"/>
                          </a:rPr>
                          <m:t>β</m:t>
                        </m:r>
                      </m:e>
                      <m:sub>
                        <m:r>
                          <a:rPr lang="en-CA" sz="1800">
                            <a:latin typeface="Cambria Math" panose="02040503050406030204" pitchFamily="18" charset="0"/>
                          </a:rPr>
                          <m:t>1</m:t>
                        </m:r>
                      </m:sub>
                    </m:sSub>
                  </m:oMath>
                </a14:m>
                <a:r>
                  <a:rPr lang="en-CA" sz="1800" dirty="0"/>
                  <a:t>, the coefficient on the tutor dummy variable? Is </a:t>
                </a:r>
                <a14:m>
                  <m:oMath xmlns:m="http://schemas.openxmlformats.org/officeDocument/2006/math">
                    <m:sSub>
                      <m:sSubPr>
                        <m:ctrlPr>
                          <a:rPr lang="en-US" sz="1800" i="1">
                            <a:latin typeface="Cambria Math" panose="02040503050406030204" pitchFamily="18" charset="0"/>
                          </a:rPr>
                        </m:ctrlPr>
                      </m:sSubPr>
                      <m:e>
                        <m:r>
                          <m:rPr>
                            <m:sty m:val="p"/>
                          </m:rPr>
                          <a:rPr lang="en-CA" sz="1800">
                            <a:latin typeface="Cambria Math" panose="02040503050406030204" pitchFamily="18" charset="0"/>
                          </a:rPr>
                          <m:t>β</m:t>
                        </m:r>
                      </m:e>
                      <m:sub>
                        <m:r>
                          <a:rPr lang="en-CA" sz="1800">
                            <a:latin typeface="Cambria Math" panose="02040503050406030204" pitchFamily="18" charset="0"/>
                          </a:rPr>
                          <m:t>1</m:t>
                        </m:r>
                      </m:sub>
                    </m:sSub>
                  </m:oMath>
                </a14:m>
                <a:r>
                  <a:rPr lang="en-CA" sz="1800" dirty="0"/>
                  <a:t> an unbiased estimate of the Average Treatment Effect (ATE)? Why or why not?</a:t>
                </a:r>
                <a:endParaRPr lang="en-US" sz="1800" dirty="0"/>
              </a:p>
              <a:p>
                <a:pPr marL="0" indent="0">
                  <a:buNone/>
                </a:pPr>
                <a:endParaRPr lang="en-US" sz="1800" dirty="0"/>
              </a:p>
            </p:txBody>
          </p:sp>
        </mc:Choice>
        <mc:Fallback xmlns="">
          <p:sp>
            <p:nvSpPr>
              <p:cNvPr id="3" name="Content Placeholder 2">
                <a:extLst>
                  <a:ext uri="{FF2B5EF4-FFF2-40B4-BE49-F238E27FC236}">
                    <a16:creationId xmlns:a16="http://schemas.microsoft.com/office/drawing/2014/main" id="{4594C8CF-EC74-D140-810D-37369F977DBC}"/>
                  </a:ext>
                </a:extLst>
              </p:cNvPr>
              <p:cNvSpPr>
                <a:spLocks noGrp="1" noRot="1" noChangeAspect="1" noMove="1" noResize="1" noEditPoints="1" noAdjustHandles="1" noChangeArrowheads="1" noChangeShapeType="1" noTextEdit="1"/>
              </p:cNvSpPr>
              <p:nvPr>
                <p:ph idx="1"/>
              </p:nvPr>
            </p:nvSpPr>
            <p:spPr>
              <a:blipFill>
                <a:blip r:embed="rId3"/>
                <a:stretch>
                  <a:fillRect l="-617" t="-519" r="-772"/>
                </a:stretch>
              </a:blipFill>
            </p:spPr>
            <p:txBody>
              <a:bodyPr/>
              <a:lstStyle/>
              <a:p>
                <a:r>
                  <a:rPr lang="en-US">
                    <a:noFill/>
                  </a:rPr>
                  <a:t> </a:t>
                </a:r>
              </a:p>
            </p:txBody>
          </p:sp>
        </mc:Fallback>
      </mc:AlternateContent>
      <p:sp>
        <p:nvSpPr>
          <p:cNvPr id="4" name="Slide Number Placeholder 3">
            <a:extLst>
              <a:ext uri="{FF2B5EF4-FFF2-40B4-BE49-F238E27FC236}">
                <a16:creationId xmlns:a16="http://schemas.microsoft.com/office/drawing/2014/main" id="{6111716A-7734-3E4A-B097-9CA032F1A12E}"/>
              </a:ext>
            </a:extLst>
          </p:cNvPr>
          <p:cNvSpPr>
            <a:spLocks noGrp="1"/>
          </p:cNvSpPr>
          <p:nvPr>
            <p:ph type="sldNum" sz="quarter" idx="12"/>
          </p:nvPr>
        </p:nvSpPr>
        <p:spPr/>
        <p:txBody>
          <a:bodyPr/>
          <a:lstStyle/>
          <a:p>
            <a:pPr>
              <a:defRPr/>
            </a:pPr>
            <a:fld id="{9BEE6763-79C4-AC48-87F9-18ABA16D0043}" type="slidenum">
              <a:rPr lang="en-US" smtClean="0"/>
              <a:pPr>
                <a:defRPr/>
              </a:pPr>
              <a:t>1</a:t>
            </a:fld>
            <a:endParaRPr lang="en-US"/>
          </a:p>
        </p:txBody>
      </p:sp>
    </p:spTree>
    <p:extLst>
      <p:ext uri="{BB962C8B-B14F-4D97-AF65-F5344CB8AC3E}">
        <p14:creationId xmlns:p14="http://schemas.microsoft.com/office/powerpoint/2010/main" val="13856666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4594C8CF-EC74-D140-810D-37369F977DBC}"/>
                  </a:ext>
                </a:extLst>
              </p:cNvPr>
              <p:cNvSpPr>
                <a:spLocks noGrp="1"/>
              </p:cNvSpPr>
              <p:nvPr>
                <p:ph idx="1"/>
              </p:nvPr>
            </p:nvSpPr>
            <p:spPr>
              <a:xfrm>
                <a:off x="1981200" y="533400"/>
                <a:ext cx="8229600" cy="5943600"/>
              </a:xfrm>
            </p:spPr>
            <p:txBody>
              <a:bodyPr>
                <a:noAutofit/>
              </a:bodyPr>
              <a:lstStyle/>
              <a:p>
                <a:pPr marL="342900" indent="-342900">
                  <a:buFont typeface="+mj-lt"/>
                  <a:buAutoNum type="arabicPeriod" startAt="2"/>
                </a:pPr>
                <a:r>
                  <a:rPr lang="en-US" sz="1800" dirty="0"/>
                  <a:t>The university wants to know if the effect of tutors is different for male students relative to female students. The original regression model assumes effects for each of these groups (i.e., males and females) are the same. Suppose you estimate the following model separately for males and females:</a:t>
                </a:r>
              </a:p>
              <a:p>
                <a:pPr marL="0" indent="0">
                  <a:buNone/>
                </a:pPr>
                <a:r>
                  <a:rPr lang="en-US" sz="1800" dirty="0"/>
                  <a:t> </a:t>
                </a:r>
              </a:p>
              <a:p>
                <a:pPr marL="0" indent="0">
                  <a:buNone/>
                </a:pPr>
                <a14:m>
                  <m:oMathPara xmlns:m="http://schemas.openxmlformats.org/officeDocument/2006/math">
                    <m:oMathParaPr>
                      <m:jc m:val="centerGroup"/>
                    </m:oMathParaPr>
                    <m:oMath xmlns:m="http://schemas.openxmlformats.org/officeDocument/2006/math">
                      <m:sSub>
                        <m:sSubPr>
                          <m:ctrlPr>
                            <a:rPr lang="en-US" sz="1800" b="1" i="1">
                              <a:latin typeface="Cambria Math" panose="02040503050406030204" pitchFamily="18" charset="0"/>
                            </a:rPr>
                          </m:ctrlPr>
                        </m:sSubPr>
                        <m:e>
                          <m:r>
                            <a:rPr lang="en-CA" sz="1800" b="1" i="1">
                              <a:latin typeface="Cambria Math" panose="02040503050406030204" pitchFamily="18" charset="0"/>
                            </a:rPr>
                            <m:t>𝐲</m:t>
                          </m:r>
                        </m:e>
                        <m:sub>
                          <m:r>
                            <a:rPr lang="en-CA" sz="1800" b="1" i="1">
                              <a:latin typeface="Cambria Math" panose="02040503050406030204" pitchFamily="18" charset="0"/>
                            </a:rPr>
                            <m:t>𝐢</m:t>
                          </m:r>
                        </m:sub>
                      </m:sSub>
                      <m:r>
                        <a:rPr lang="en-CA" sz="1800" b="1">
                          <a:latin typeface="Cambria Math" panose="02040503050406030204" pitchFamily="18" charset="0"/>
                        </a:rPr>
                        <m:t>=</m:t>
                      </m:r>
                      <m:sSub>
                        <m:sSubPr>
                          <m:ctrlPr>
                            <a:rPr lang="en-US" sz="1800" b="1" i="1">
                              <a:latin typeface="Cambria Math" panose="02040503050406030204" pitchFamily="18" charset="0"/>
                            </a:rPr>
                          </m:ctrlPr>
                        </m:sSubPr>
                        <m:e>
                          <m:r>
                            <a:rPr lang="en-CA" sz="1800" b="1" i="1">
                              <a:latin typeface="Cambria Math" panose="02040503050406030204" pitchFamily="18" charset="0"/>
                            </a:rPr>
                            <m:t>𝛃</m:t>
                          </m:r>
                        </m:e>
                        <m:sub>
                          <m:r>
                            <a:rPr lang="en-CA" sz="1800" b="1" i="1">
                              <a:latin typeface="Cambria Math" panose="02040503050406030204" pitchFamily="18" charset="0"/>
                            </a:rPr>
                            <m:t>𝟎</m:t>
                          </m:r>
                        </m:sub>
                      </m:sSub>
                      <m:r>
                        <a:rPr lang="en-CA" sz="1800" b="1">
                          <a:latin typeface="Cambria Math" panose="02040503050406030204" pitchFamily="18" charset="0"/>
                        </a:rPr>
                        <m:t>+</m:t>
                      </m:r>
                      <m:sSub>
                        <m:sSubPr>
                          <m:ctrlPr>
                            <a:rPr lang="en-US" sz="1800" b="1" i="1">
                              <a:latin typeface="Cambria Math" panose="02040503050406030204" pitchFamily="18" charset="0"/>
                            </a:rPr>
                          </m:ctrlPr>
                        </m:sSubPr>
                        <m:e>
                          <m:r>
                            <a:rPr lang="en-CA" sz="1800" b="1" i="1">
                              <a:latin typeface="Cambria Math" panose="02040503050406030204" pitchFamily="18" charset="0"/>
                            </a:rPr>
                            <m:t>𝛃</m:t>
                          </m:r>
                        </m:e>
                        <m:sub>
                          <m:r>
                            <a:rPr lang="en-CA" sz="1800" b="1" i="1">
                              <a:latin typeface="Cambria Math" panose="02040503050406030204" pitchFamily="18" charset="0"/>
                            </a:rPr>
                            <m:t>𝟏</m:t>
                          </m:r>
                        </m:sub>
                      </m:sSub>
                      <m:r>
                        <a:rPr lang="en-CA" sz="1800" b="1" i="1">
                          <a:latin typeface="Cambria Math" panose="02040503050406030204" pitchFamily="18" charset="0"/>
                        </a:rPr>
                        <m:t>𝐭𝐮</m:t>
                      </m:r>
                      <m:sSub>
                        <m:sSubPr>
                          <m:ctrlPr>
                            <a:rPr lang="en-US" sz="1800" b="1" i="1">
                              <a:latin typeface="Cambria Math" panose="02040503050406030204" pitchFamily="18" charset="0"/>
                            </a:rPr>
                          </m:ctrlPr>
                        </m:sSubPr>
                        <m:e>
                          <m:r>
                            <a:rPr lang="en-CA" sz="1800" b="1" i="1">
                              <a:latin typeface="Cambria Math" panose="02040503050406030204" pitchFamily="18" charset="0"/>
                            </a:rPr>
                            <m:t>𝐭</m:t>
                          </m:r>
                        </m:e>
                        <m:sub>
                          <m:r>
                            <a:rPr lang="en-CA" sz="1800" b="1" i="1">
                              <a:latin typeface="Cambria Math" panose="02040503050406030204" pitchFamily="18" charset="0"/>
                            </a:rPr>
                            <m:t>𝐢</m:t>
                          </m:r>
                        </m:sub>
                      </m:sSub>
                      <m:r>
                        <a:rPr lang="en-CA" sz="1800" b="1">
                          <a:latin typeface="Cambria Math" panose="02040503050406030204" pitchFamily="18" charset="0"/>
                        </a:rPr>
                        <m:t>+</m:t>
                      </m:r>
                      <m:sSub>
                        <m:sSubPr>
                          <m:ctrlPr>
                            <a:rPr lang="en-US" sz="1800" b="1" i="1">
                              <a:latin typeface="Cambria Math" panose="02040503050406030204" pitchFamily="18" charset="0"/>
                            </a:rPr>
                          </m:ctrlPr>
                        </m:sSubPr>
                        <m:e>
                          <m:r>
                            <a:rPr lang="en-CA" sz="1800" b="1" i="1">
                              <a:latin typeface="Cambria Math" panose="02040503050406030204" pitchFamily="18" charset="0"/>
                            </a:rPr>
                            <m:t>𝛃</m:t>
                          </m:r>
                        </m:e>
                        <m:sub>
                          <m:r>
                            <a:rPr lang="en-CA" sz="1800" b="1" i="1">
                              <a:latin typeface="Cambria Math" panose="02040503050406030204" pitchFamily="18" charset="0"/>
                            </a:rPr>
                            <m:t>𝟐</m:t>
                          </m:r>
                        </m:sub>
                      </m:sSub>
                      <m:sSub>
                        <m:sSubPr>
                          <m:ctrlPr>
                            <a:rPr lang="en-US" sz="1800" b="1" i="1">
                              <a:latin typeface="Cambria Math" panose="02040503050406030204" pitchFamily="18" charset="0"/>
                            </a:rPr>
                          </m:ctrlPr>
                        </m:sSubPr>
                        <m:e>
                          <m:r>
                            <a:rPr lang="en-US" sz="1800" b="1" i="1">
                              <a:latin typeface="Cambria Math" panose="02040503050406030204" pitchFamily="18" charset="0"/>
                            </a:rPr>
                            <m:t>𝑮𝑷𝑨</m:t>
                          </m:r>
                        </m:e>
                        <m:sub>
                          <m:r>
                            <a:rPr lang="en-CA" sz="1800" b="1" i="1">
                              <a:latin typeface="Cambria Math" panose="02040503050406030204" pitchFamily="18" charset="0"/>
                            </a:rPr>
                            <m:t>𝐢</m:t>
                          </m:r>
                        </m:sub>
                      </m:sSub>
                      <m:r>
                        <a:rPr lang="en-CA" sz="1800" b="1">
                          <a:latin typeface="Cambria Math" panose="02040503050406030204" pitchFamily="18" charset="0"/>
                        </a:rPr>
                        <m:t>+</m:t>
                      </m:r>
                      <m:sSub>
                        <m:sSubPr>
                          <m:ctrlPr>
                            <a:rPr lang="en-US" sz="1800" b="1" i="1">
                              <a:latin typeface="Cambria Math" panose="02040503050406030204" pitchFamily="18" charset="0"/>
                            </a:rPr>
                          </m:ctrlPr>
                        </m:sSubPr>
                        <m:e>
                          <m:r>
                            <a:rPr lang="en-CA" sz="1800" b="1" i="1">
                              <a:latin typeface="Cambria Math" panose="02040503050406030204" pitchFamily="18" charset="0"/>
                            </a:rPr>
                            <m:t>𝛆</m:t>
                          </m:r>
                        </m:e>
                        <m:sub>
                          <m:r>
                            <a:rPr lang="en-CA" sz="1800" b="1" i="1">
                              <a:latin typeface="Cambria Math" panose="02040503050406030204" pitchFamily="18" charset="0"/>
                            </a:rPr>
                            <m:t>𝒊</m:t>
                          </m:r>
                        </m:sub>
                      </m:sSub>
                    </m:oMath>
                  </m:oMathPara>
                </a14:m>
                <a:endParaRPr lang="en-US" sz="1800" dirty="0"/>
              </a:p>
              <a:p>
                <a:pPr marL="0" indent="0">
                  <a:buNone/>
                </a:pPr>
                <a:r>
                  <a:rPr lang="en-US" sz="1800" dirty="0"/>
                  <a:t> </a:t>
                </a:r>
              </a:p>
              <a:p>
                <a:pPr marL="891540" lvl="2" indent="-342900">
                  <a:buFont typeface="+mj-lt"/>
                  <a:buAutoNum type="alphaLcParenR"/>
                </a:pPr>
                <a:r>
                  <a:rPr lang="en-US" dirty="0"/>
                  <a:t>How do you interpret your two sets of estimates of </a:t>
                </a:r>
                <a14:m>
                  <m:oMath xmlns:m="http://schemas.openxmlformats.org/officeDocument/2006/math">
                    <m:sSub>
                      <m:sSubPr>
                        <m:ctrlPr>
                          <a:rPr lang="en-US" i="1">
                            <a:latin typeface="Cambria Math" panose="02040503050406030204" pitchFamily="18" charset="0"/>
                          </a:rPr>
                        </m:ctrlPr>
                      </m:sSubPr>
                      <m:e>
                        <m:r>
                          <m:rPr>
                            <m:sty m:val="p"/>
                          </m:rPr>
                          <a:rPr lang="en-CA">
                            <a:latin typeface="Cambria Math" panose="02040503050406030204" pitchFamily="18" charset="0"/>
                          </a:rPr>
                          <m:t>β</m:t>
                        </m:r>
                      </m:e>
                      <m:sub>
                        <m:r>
                          <a:rPr lang="en-CA">
                            <a:latin typeface="Cambria Math" panose="02040503050406030204" pitchFamily="18" charset="0"/>
                          </a:rPr>
                          <m:t>1</m:t>
                        </m:r>
                      </m:sub>
                    </m:sSub>
                  </m:oMath>
                </a14:m>
                <a:r>
                  <a:rPr lang="en-CA" dirty="0"/>
                  <a:t> and </a:t>
                </a:r>
                <a14:m>
                  <m:oMath xmlns:m="http://schemas.openxmlformats.org/officeDocument/2006/math">
                    <m:sSub>
                      <m:sSubPr>
                        <m:ctrlPr>
                          <a:rPr lang="en-US" i="1">
                            <a:latin typeface="Cambria Math" panose="02040503050406030204" pitchFamily="18" charset="0"/>
                          </a:rPr>
                        </m:ctrlPr>
                      </m:sSubPr>
                      <m:e>
                        <m:r>
                          <m:rPr>
                            <m:sty m:val="p"/>
                          </m:rPr>
                          <a:rPr lang="en-CA">
                            <a:latin typeface="Cambria Math" panose="02040503050406030204" pitchFamily="18" charset="0"/>
                          </a:rPr>
                          <m:t>β</m:t>
                        </m:r>
                      </m:e>
                      <m:sub>
                        <m:r>
                          <a:rPr lang="en-CA">
                            <a:latin typeface="Cambria Math" panose="02040503050406030204" pitchFamily="18" charset="0"/>
                          </a:rPr>
                          <m:t>2</m:t>
                        </m:r>
                      </m:sub>
                    </m:sSub>
                  </m:oMath>
                </a14:m>
                <a:r>
                  <a:rPr lang="en-CA" dirty="0"/>
                  <a:t>?</a:t>
                </a:r>
                <a:br>
                  <a:rPr lang="en-US" dirty="0"/>
                </a:br>
                <a:endParaRPr lang="en-US" dirty="0"/>
              </a:p>
              <a:p>
                <a:pPr marL="891540" lvl="2" indent="-342900">
                  <a:buFont typeface="+mj-lt"/>
                  <a:buAutoNum type="alphaLcParenR"/>
                </a:pPr>
                <a:r>
                  <a:rPr lang="en-US" dirty="0"/>
                  <a:t>Write down a regression model that would be estimated on the whole sample that allows the effect of tutoring to differ for males and females, but assumes the effect of GPA is the same for males and females. Interpret the coefficients of your new model.</a:t>
                </a:r>
                <a:br>
                  <a:rPr lang="en-US" dirty="0"/>
                </a:br>
                <a:endParaRPr lang="en-US" dirty="0"/>
              </a:p>
              <a:p>
                <a:pPr marL="891540" lvl="2" indent="-342900">
                  <a:buFont typeface="+mj-lt"/>
                  <a:buAutoNum type="alphaLcParenR"/>
                </a:pPr>
                <a:r>
                  <a:rPr lang="en-US" dirty="0"/>
                  <a:t>State a hypothesis in terms of your regression coefficients that you would use to test whether the effect of tutoring differs for males and females.</a:t>
                </a:r>
              </a:p>
              <a:p>
                <a:pPr marL="0" indent="0">
                  <a:buNone/>
                </a:pPr>
                <a:endParaRPr lang="en-US" sz="1800" dirty="0"/>
              </a:p>
            </p:txBody>
          </p:sp>
        </mc:Choice>
        <mc:Fallback>
          <p:sp>
            <p:nvSpPr>
              <p:cNvPr id="3" name="Content Placeholder 2">
                <a:extLst>
                  <a:ext uri="{FF2B5EF4-FFF2-40B4-BE49-F238E27FC236}">
                    <a16:creationId xmlns:a16="http://schemas.microsoft.com/office/drawing/2014/main" id="{4594C8CF-EC74-D140-810D-37369F977DBC}"/>
                  </a:ext>
                </a:extLst>
              </p:cNvPr>
              <p:cNvSpPr>
                <a:spLocks noGrp="1" noRot="1" noChangeAspect="1" noMove="1" noResize="1" noEditPoints="1" noAdjustHandles="1" noChangeArrowheads="1" noChangeShapeType="1" noTextEdit="1"/>
              </p:cNvSpPr>
              <p:nvPr>
                <p:ph idx="1"/>
              </p:nvPr>
            </p:nvSpPr>
            <p:spPr>
              <a:xfrm>
                <a:off x="1981200" y="533400"/>
                <a:ext cx="8229600" cy="5943600"/>
              </a:xfrm>
              <a:blipFill>
                <a:blip r:embed="rId2"/>
                <a:stretch>
                  <a:fillRect l="-617" t="-853" r="-772"/>
                </a:stretch>
              </a:blipFill>
            </p:spPr>
            <p:txBody>
              <a:bodyPr/>
              <a:lstStyle/>
              <a:p>
                <a:r>
                  <a:rPr lang="en-US">
                    <a:noFill/>
                  </a:rPr>
                  <a:t> </a:t>
                </a:r>
              </a:p>
            </p:txBody>
          </p:sp>
        </mc:Fallback>
      </mc:AlternateContent>
      <p:sp>
        <p:nvSpPr>
          <p:cNvPr id="4" name="Slide Number Placeholder 3">
            <a:extLst>
              <a:ext uri="{FF2B5EF4-FFF2-40B4-BE49-F238E27FC236}">
                <a16:creationId xmlns:a16="http://schemas.microsoft.com/office/drawing/2014/main" id="{6111716A-7734-3E4A-B097-9CA032F1A12E}"/>
              </a:ext>
            </a:extLst>
          </p:cNvPr>
          <p:cNvSpPr>
            <a:spLocks noGrp="1"/>
          </p:cNvSpPr>
          <p:nvPr>
            <p:ph type="sldNum" sz="quarter" idx="12"/>
          </p:nvPr>
        </p:nvSpPr>
        <p:spPr/>
        <p:txBody>
          <a:bodyPr/>
          <a:lstStyle/>
          <a:p>
            <a:pPr>
              <a:defRPr/>
            </a:pPr>
            <a:fld id="{9BEE6763-79C4-AC48-87F9-18ABA16D0043}" type="slidenum">
              <a:rPr lang="en-US" smtClean="0"/>
              <a:pPr>
                <a:defRPr/>
              </a:pPr>
              <a:t>2</a:t>
            </a:fld>
            <a:endParaRPr lang="en-US"/>
          </a:p>
        </p:txBody>
      </p:sp>
    </p:spTree>
    <p:extLst>
      <p:ext uri="{BB962C8B-B14F-4D97-AF65-F5344CB8AC3E}">
        <p14:creationId xmlns:p14="http://schemas.microsoft.com/office/powerpoint/2010/main" val="262528240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TotalTime>
  <Words>170</Words>
  <Application>Microsoft Macintosh PowerPoint</Application>
  <PresentationFormat>Widescreen</PresentationFormat>
  <Paragraphs>14</Paragraphs>
  <Slides>2</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vt:i4>
      </vt:variant>
    </vt:vector>
  </HeadingPairs>
  <TitlesOfParts>
    <vt:vector size="7" baseType="lpstr">
      <vt:lpstr>Arial</vt:lpstr>
      <vt:lpstr>Calibri</vt:lpstr>
      <vt:lpstr>Calibri Light</vt:lpstr>
      <vt:lpstr>Cambria Math</vt:lpstr>
      <vt:lpstr>Office Theme</vt:lpstr>
      <vt:lpstr>Heterogeneous Effects</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Heterogeneous Effects</dc:title>
  <dc:creator>Microsoft Office User</dc:creator>
  <cp:lastModifiedBy>Microsoft Office User</cp:lastModifiedBy>
  <cp:revision>1</cp:revision>
  <dcterms:created xsi:type="dcterms:W3CDTF">2019-07-01T14:57:44Z</dcterms:created>
  <dcterms:modified xsi:type="dcterms:W3CDTF">2019-07-01T15:06:06Z</dcterms:modified>
</cp:coreProperties>
</file>