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375"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1"/>
    <p:restoredTop sz="94694"/>
  </p:normalViewPr>
  <p:slideViewPr>
    <p:cSldViewPr snapToGrid="0" snapToObjects="1">
      <p:cViewPr varScale="1">
        <p:scale>
          <a:sx n="124" d="100"/>
          <a:sy n="124" d="100"/>
        </p:scale>
        <p:origin x="54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4CBD-C41F-7244-9EFD-2C61D03C342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571B4CE-F746-7643-A4E0-ECD784B328A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9F0004-D0DF-D648-8D64-7F977EDD9720}"/>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637D526B-2D3F-4544-99E6-0D3605E2F3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4D62678-4CED-D24A-84CB-B9AF123C22D5}"/>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15243040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0197A-D7F3-BE48-B2C1-1D0FCD6DBD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81D4C23-228A-494F-AE6D-B3C991EAFA4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F1FFBA2-09DA-9745-A27C-738D08726BA9}"/>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6FC5A709-5B02-564C-BDDA-E868844CD00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C2E123-1246-C84E-89ED-64253E5AFD66}"/>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3407202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9EE35CF-9AD0-FB43-8DAB-269DE6F3291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AB80B67-2938-4245-9E1A-6E4BC067E77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FCCE1D-0C7F-9448-89F2-3C978E38DFA4}"/>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BBF0B275-5678-8B4B-AA53-5195FDA170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4D8D4C6-303B-5344-8EFA-1C9D304E0550}"/>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41306048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5C2D0-DDFB-4046-BABC-5BED978C4F2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6B2232A-2863-714A-B4EE-17DF6BBC95C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3572D4-DEBA-C546-AD1B-8E4A3BA67F0A}"/>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042CFDB6-2D9B-784D-828F-7850993215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7DE3D8-452C-264F-ACF5-947AD6594FB8}"/>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275664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9CB84-0CA4-EB47-B40B-B193148182E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5E53A0-C7FD-4A40-9A7D-6A279C921F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2C48E01-4169-AA49-A4F2-E5E717A3DD32}"/>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463A502E-D0CA-CE46-AC92-3933952D8D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CD45B1-187F-B54E-981A-8BEE8965332B}"/>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3222692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6B7AA5-2D6D-DA47-81E1-D79F83A93A2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7E671D-C862-974F-A1DD-3116DCF9463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807BB7-69BA-C145-B4E9-81FE795595E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619D15B-F672-9B45-9555-26252D8562BF}"/>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6" name="Footer Placeholder 5">
            <a:extLst>
              <a:ext uri="{FF2B5EF4-FFF2-40B4-BE49-F238E27FC236}">
                <a16:creationId xmlns:a16="http://schemas.microsoft.com/office/drawing/2014/main" id="{AC16750F-0621-A040-AA93-6D31612D0D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1849F51-DA28-5845-962E-7423F2263226}"/>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120217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C00A2-4553-CF41-85BB-4FE5B1E990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08F26C3-49D3-474A-A654-4BAAFB15137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14F5CFC-9564-B944-8441-44CEEAC0B73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385722A-A78F-924F-926D-20701764D2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151720D-DE6C-D04A-A464-6AE5DA0D9C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D077DB-2669-E14F-80A8-E14E3E66E829}"/>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8" name="Footer Placeholder 7">
            <a:extLst>
              <a:ext uri="{FF2B5EF4-FFF2-40B4-BE49-F238E27FC236}">
                <a16:creationId xmlns:a16="http://schemas.microsoft.com/office/drawing/2014/main" id="{236E545A-240F-544E-82CF-6F95FB37622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5828E8F-AEE6-A34B-A7FC-BBEF486B8087}"/>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708216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3F622-A59F-6445-A32F-1502655A4B4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E9491CE-9C97-104B-BD22-E5193FC16BA7}"/>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4" name="Footer Placeholder 3">
            <a:extLst>
              <a:ext uri="{FF2B5EF4-FFF2-40B4-BE49-F238E27FC236}">
                <a16:creationId xmlns:a16="http://schemas.microsoft.com/office/drawing/2014/main" id="{EA1DD523-0314-C34A-BABC-95080FBC04D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185326E-3C03-3A4B-B037-AA6AE96F5EB8}"/>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3307660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F24338E-FDE0-0E4E-92E9-23FD840EA555}"/>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3" name="Footer Placeholder 2">
            <a:extLst>
              <a:ext uri="{FF2B5EF4-FFF2-40B4-BE49-F238E27FC236}">
                <a16:creationId xmlns:a16="http://schemas.microsoft.com/office/drawing/2014/main" id="{A6AF282A-B913-6445-974D-89CB6E72452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21E527-C690-E441-BB4D-CA27FB83C12A}"/>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99085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7E39A-F514-DF41-8276-3F388433A76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5BF7486-E6B6-6448-A1DF-E11B02CA192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05638DA-9645-E649-9065-19D251EE8F1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F7D9E98-B441-1949-84F2-6F122400023A}"/>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6" name="Footer Placeholder 5">
            <a:extLst>
              <a:ext uri="{FF2B5EF4-FFF2-40B4-BE49-F238E27FC236}">
                <a16:creationId xmlns:a16="http://schemas.microsoft.com/office/drawing/2014/main" id="{BA40633B-9E48-AD46-AFD6-EDE46BFFE1F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FDDBEB2-4751-3D4D-8353-38AC8B0F5815}"/>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18101185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DF2A5-4CFD-4E4D-B9BB-4824DE56A2C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EA2FE62-419F-CF4F-B540-6E248C1C89E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3E4990D-1CAC-2947-ADB2-9102100E15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D5CF35-0EFC-8E4B-9BAB-2E26D9E8FDEF}"/>
              </a:ext>
            </a:extLst>
          </p:cNvPr>
          <p:cNvSpPr>
            <a:spLocks noGrp="1"/>
          </p:cNvSpPr>
          <p:nvPr>
            <p:ph type="dt" sz="half" idx="10"/>
          </p:nvPr>
        </p:nvSpPr>
        <p:spPr/>
        <p:txBody>
          <a:bodyPr/>
          <a:lstStyle/>
          <a:p>
            <a:fld id="{B24C805A-9CD9-1B43-BA2F-773F41E7DF45}" type="datetimeFigureOut">
              <a:rPr lang="en-US" smtClean="0"/>
              <a:t>7/1/19</a:t>
            </a:fld>
            <a:endParaRPr lang="en-US"/>
          </a:p>
        </p:txBody>
      </p:sp>
      <p:sp>
        <p:nvSpPr>
          <p:cNvPr id="6" name="Footer Placeholder 5">
            <a:extLst>
              <a:ext uri="{FF2B5EF4-FFF2-40B4-BE49-F238E27FC236}">
                <a16:creationId xmlns:a16="http://schemas.microsoft.com/office/drawing/2014/main" id="{7C213571-F5FD-A94B-A879-B87C5562646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5A01C6C-A0D7-9449-A4AE-234487279F74}"/>
              </a:ext>
            </a:extLst>
          </p:cNvPr>
          <p:cNvSpPr>
            <a:spLocks noGrp="1"/>
          </p:cNvSpPr>
          <p:nvPr>
            <p:ph type="sldNum" sz="quarter" idx="12"/>
          </p:nvPr>
        </p:nvSpPr>
        <p:spPr/>
        <p:txBody>
          <a:bodyPr/>
          <a:lstStyle/>
          <a:p>
            <a:fld id="{3714CD25-1AD9-A64A-9304-B4250AF20243}" type="slidenum">
              <a:rPr lang="en-US" smtClean="0"/>
              <a:t>‹#›</a:t>
            </a:fld>
            <a:endParaRPr lang="en-US"/>
          </a:p>
        </p:txBody>
      </p:sp>
    </p:spTree>
    <p:extLst>
      <p:ext uri="{BB962C8B-B14F-4D97-AF65-F5344CB8AC3E}">
        <p14:creationId xmlns:p14="http://schemas.microsoft.com/office/powerpoint/2010/main" val="8810727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B6C8A01-EE11-3041-A0B7-D1361107EBD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C457772-0146-AF4B-ABA8-2CFE355781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AA27D1-C433-3C48-900E-2258DC60CD0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4C805A-9CD9-1B43-BA2F-773F41E7DF45}" type="datetimeFigureOut">
              <a:rPr lang="en-US" smtClean="0"/>
              <a:t>7/1/19</a:t>
            </a:fld>
            <a:endParaRPr lang="en-US"/>
          </a:p>
        </p:txBody>
      </p:sp>
      <p:sp>
        <p:nvSpPr>
          <p:cNvPr id="5" name="Footer Placeholder 4">
            <a:extLst>
              <a:ext uri="{FF2B5EF4-FFF2-40B4-BE49-F238E27FC236}">
                <a16:creationId xmlns:a16="http://schemas.microsoft.com/office/drawing/2014/main" id="{D3A3620A-DBD2-0B43-B08F-53871EB74B6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7A26E00-3C3A-1249-A8C8-82822824E9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14CD25-1AD9-A64A-9304-B4250AF20243}" type="slidenum">
              <a:rPr lang="en-US" smtClean="0"/>
              <a:t>‹#›</a:t>
            </a:fld>
            <a:endParaRPr lang="en-US"/>
          </a:p>
        </p:txBody>
      </p:sp>
    </p:spTree>
    <p:extLst>
      <p:ext uri="{BB962C8B-B14F-4D97-AF65-F5344CB8AC3E}">
        <p14:creationId xmlns:p14="http://schemas.microsoft.com/office/powerpoint/2010/main" val="40777875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33400"/>
            <a:ext cx="8534400" cy="990600"/>
          </a:xfrm>
        </p:spPr>
        <p:txBody>
          <a:bodyPr>
            <a:noAutofit/>
          </a:bodyPr>
          <a:lstStyle/>
          <a:p>
            <a:r>
              <a:rPr lang="en-US" sz="2800" dirty="0"/>
              <a:t>Do free laptop computers improve</a:t>
            </a:r>
            <a:br>
              <a:rPr lang="en-US" sz="2800" dirty="0"/>
            </a:br>
            <a:r>
              <a:rPr lang="en-US" sz="2800" dirty="0"/>
              <a:t>student outcomes?</a:t>
            </a:r>
          </a:p>
        </p:txBody>
      </p:sp>
      <p:sp>
        <p:nvSpPr>
          <p:cNvPr id="3" name="Content Placeholder 2"/>
          <p:cNvSpPr>
            <a:spLocks noGrp="1"/>
          </p:cNvSpPr>
          <p:nvPr>
            <p:ph idx="1"/>
          </p:nvPr>
        </p:nvSpPr>
        <p:spPr>
          <a:xfrm>
            <a:off x="1828800" y="1600200"/>
            <a:ext cx="8382000" cy="4876800"/>
          </a:xfrm>
        </p:spPr>
        <p:txBody>
          <a:bodyPr>
            <a:normAutofit/>
          </a:bodyPr>
          <a:lstStyle/>
          <a:p>
            <a:endParaRPr lang="en-US" sz="2000" dirty="0"/>
          </a:p>
          <a:p>
            <a:endParaRPr lang="en-US" sz="2000" dirty="0"/>
          </a:p>
        </p:txBody>
      </p:sp>
      <p:sp>
        <p:nvSpPr>
          <p:cNvPr id="4" name="Slide Number Placeholder 3"/>
          <p:cNvSpPr>
            <a:spLocks noGrp="1"/>
          </p:cNvSpPr>
          <p:nvPr>
            <p:ph type="sldNum" sz="quarter" idx="12"/>
          </p:nvPr>
        </p:nvSpPr>
        <p:spPr/>
        <p:txBody>
          <a:bodyPr/>
          <a:lstStyle/>
          <a:p>
            <a:pPr>
              <a:defRPr/>
            </a:pPr>
            <a:fld id="{0A202E0A-1867-2744-8900-274DF8D98FD9}" type="slidenum">
              <a:rPr lang="en-US" smtClean="0"/>
              <a:pPr>
                <a:defRPr/>
              </a:pPr>
              <a:t>1</a:t>
            </a:fld>
            <a:endParaRPr lang="en-US"/>
          </a:p>
        </p:txBody>
      </p:sp>
      <p:sp>
        <p:nvSpPr>
          <p:cNvPr id="6" name="TextBox 5">
            <a:extLst>
              <a:ext uri="{FF2B5EF4-FFF2-40B4-BE49-F238E27FC236}">
                <a16:creationId xmlns:a16="http://schemas.microsoft.com/office/drawing/2014/main" id="{D705C7DA-B70A-3440-B5FD-4792F80993FC}"/>
              </a:ext>
            </a:extLst>
          </p:cNvPr>
          <p:cNvSpPr txBox="1"/>
          <p:nvPr/>
        </p:nvSpPr>
        <p:spPr>
          <a:xfrm>
            <a:off x="1823113" y="2971800"/>
            <a:ext cx="6702724" cy="3416320"/>
          </a:xfrm>
          <a:prstGeom prst="rect">
            <a:avLst/>
          </a:prstGeom>
          <a:noFill/>
        </p:spPr>
        <p:txBody>
          <a:bodyPr wrap="square" rtlCol="0">
            <a:spAutoFit/>
          </a:bodyPr>
          <a:lstStyle/>
          <a:p>
            <a:pPr marL="342900" indent="-342900">
              <a:buAutoNum type="arabicPeriod"/>
            </a:pPr>
            <a:r>
              <a:rPr lang="en-US" dirty="0"/>
              <a:t>You have average elementary school test scores in São Paulo and Rio de Janeiro for the end of the 2009 school year. Why is this difference a poor measure of the effect of the program?</a:t>
            </a:r>
          </a:p>
          <a:p>
            <a:pPr marL="342900" indent="-342900">
              <a:buAutoNum type="arabicPeriod"/>
            </a:pPr>
            <a:endParaRPr lang="en-US" dirty="0"/>
          </a:p>
          <a:p>
            <a:pPr marL="342900" indent="-342900">
              <a:buAutoNum type="arabicPeriod"/>
            </a:pPr>
            <a:r>
              <a:rPr lang="en-US" dirty="0"/>
              <a:t>You get the average test score for São Paulo students in 2008. Why is the difference between this and the 2009 São Paulo scores a poor estimate of the effect of the program?</a:t>
            </a:r>
          </a:p>
          <a:p>
            <a:pPr marL="342900" indent="-342900">
              <a:buAutoNum type="arabicPeriod"/>
            </a:pPr>
            <a:endParaRPr lang="en-US" dirty="0"/>
          </a:p>
          <a:p>
            <a:pPr marL="342900" indent="-342900">
              <a:buAutoNum type="arabicPeriod"/>
            </a:pPr>
            <a:r>
              <a:rPr lang="en-US" dirty="0"/>
              <a:t>You get the average test scores for both São Paulo and Rio for 2008 and 2009. Can you use these to improve upon the estimate in Q1?  How about Q2? Hint: Think about the above differences in terms of Treatment on the Treated and Selection Bias.</a:t>
            </a:r>
          </a:p>
        </p:txBody>
      </p:sp>
      <p:sp>
        <p:nvSpPr>
          <p:cNvPr id="7" name="TextBox 6">
            <a:extLst>
              <a:ext uri="{FF2B5EF4-FFF2-40B4-BE49-F238E27FC236}">
                <a16:creationId xmlns:a16="http://schemas.microsoft.com/office/drawing/2014/main" id="{43991556-05B4-2448-B026-69EB24DA7565}"/>
              </a:ext>
            </a:extLst>
          </p:cNvPr>
          <p:cNvSpPr txBox="1"/>
          <p:nvPr/>
        </p:nvSpPr>
        <p:spPr>
          <a:xfrm>
            <a:off x="1823114" y="1524001"/>
            <a:ext cx="5339687" cy="1200329"/>
          </a:xfrm>
          <a:prstGeom prst="rect">
            <a:avLst/>
          </a:prstGeom>
          <a:noFill/>
        </p:spPr>
        <p:txBody>
          <a:bodyPr wrap="square" rtlCol="0">
            <a:spAutoFit/>
          </a:bodyPr>
          <a:lstStyle/>
          <a:p>
            <a:r>
              <a:rPr lang="en-US" dirty="0"/>
              <a:t>Suppose São Paulo, the capitol of Brazil, institutes a free laptop program in elementary schools</a:t>
            </a:r>
            <a:br>
              <a:rPr lang="en-US" dirty="0"/>
            </a:br>
            <a:r>
              <a:rPr lang="en-US" dirty="0"/>
              <a:t>in 2009. Rio de Janeiro is a few hundred miles up the coast and it does NOT implement the program.</a:t>
            </a:r>
          </a:p>
        </p:txBody>
      </p:sp>
      <p:pic>
        <p:nvPicPr>
          <p:cNvPr id="8" name="Picture 7">
            <a:extLst>
              <a:ext uri="{FF2B5EF4-FFF2-40B4-BE49-F238E27FC236}">
                <a16:creationId xmlns:a16="http://schemas.microsoft.com/office/drawing/2014/main" id="{8D88C08A-D2DE-944F-99A1-59B65B288D40}"/>
              </a:ext>
            </a:extLst>
          </p:cNvPr>
          <p:cNvPicPr>
            <a:picLocks noChangeAspect="1"/>
          </p:cNvPicPr>
          <p:nvPr/>
        </p:nvPicPr>
        <p:blipFill>
          <a:blip r:embed="rId2"/>
          <a:stretch>
            <a:fillRect/>
          </a:stretch>
        </p:blipFill>
        <p:spPr>
          <a:xfrm>
            <a:off x="7173075" y="236303"/>
            <a:ext cx="4079733" cy="2718218"/>
          </a:xfrm>
          <a:prstGeom prst="rect">
            <a:avLst/>
          </a:prstGeom>
        </p:spPr>
      </p:pic>
    </p:spTree>
    <p:extLst>
      <p:ext uri="{BB962C8B-B14F-4D97-AF65-F5344CB8AC3E}">
        <p14:creationId xmlns:p14="http://schemas.microsoft.com/office/powerpoint/2010/main" val="4505679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146</Words>
  <Application>Microsoft Macintosh PowerPoint</Application>
  <PresentationFormat>Widescreen</PresentationFormat>
  <Paragraphs>8</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Arial</vt:lpstr>
      <vt:lpstr>Calibri</vt:lpstr>
      <vt:lpstr>Calibri Light</vt:lpstr>
      <vt:lpstr>Office Theme</vt:lpstr>
      <vt:lpstr>Do free laptop computers improve student outcomes?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 free laptop computers improve student outcomes?</dc:title>
  <dc:creator>Microsoft Office User</dc:creator>
  <cp:lastModifiedBy>Microsoft Office User</cp:lastModifiedBy>
  <cp:revision>2</cp:revision>
  <dcterms:created xsi:type="dcterms:W3CDTF">2019-07-01T16:14:41Z</dcterms:created>
  <dcterms:modified xsi:type="dcterms:W3CDTF">2019-07-01T16:17:33Z</dcterms:modified>
</cp:coreProperties>
</file>